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5" r:id="rId2"/>
    <p:sldId id="264" r:id="rId3"/>
    <p:sldId id="262" r:id="rId4"/>
    <p:sldId id="275" r:id="rId5"/>
    <p:sldId id="259" r:id="rId6"/>
    <p:sldId id="274" r:id="rId7"/>
    <p:sldId id="267" r:id="rId8"/>
    <p:sldId id="268" r:id="rId9"/>
    <p:sldId id="269" r:id="rId10"/>
    <p:sldId id="270" r:id="rId11"/>
    <p:sldId id="281" r:id="rId12"/>
    <p:sldId id="271" r:id="rId13"/>
    <p:sldId id="272" r:id="rId14"/>
    <p:sldId id="280" r:id="rId15"/>
    <p:sldId id="282" r:id="rId16"/>
    <p:sldId id="276" r:id="rId17"/>
    <p:sldId id="257" r:id="rId18"/>
    <p:sldId id="258" r:id="rId19"/>
    <p:sldId id="277" r:id="rId20"/>
    <p:sldId id="256" r:id="rId21"/>
    <p:sldId id="278" r:id="rId22"/>
    <p:sldId id="260" r:id="rId23"/>
    <p:sldId id="263"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2" autoAdjust="0"/>
    <p:restoredTop sz="94660"/>
  </p:normalViewPr>
  <p:slideViewPr>
    <p:cSldViewPr>
      <p:cViewPr>
        <p:scale>
          <a:sx n="75" d="100"/>
          <a:sy n="75" d="100"/>
        </p:scale>
        <p:origin x="-1242"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01A51-B262-4F56-9EBD-DD8CCF3C4FC1}" type="datetimeFigureOut">
              <a:rPr lang="en-MY" smtClean="0"/>
              <a:t>8/6/2015</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DF623-608C-4FE8-ABE8-848CAAEE95F7}" type="slidenum">
              <a:rPr lang="en-MY" smtClean="0"/>
              <a:t>‹#›</a:t>
            </a:fld>
            <a:endParaRPr lang="en-MY"/>
          </a:p>
        </p:txBody>
      </p:sp>
    </p:spTree>
    <p:extLst>
      <p:ext uri="{BB962C8B-B14F-4D97-AF65-F5344CB8AC3E}">
        <p14:creationId xmlns:p14="http://schemas.microsoft.com/office/powerpoint/2010/main" val="86732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8BB6289A-3C75-42F6-B8C8-1F6A879C1068}" type="datetimeFigureOut">
              <a:rPr lang="en-MY" smtClean="0"/>
              <a:t>8/6/2015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2227EC8-7177-4527-A7C6-53D2B72FF6FF}" type="slidenum">
              <a:rPr lang="en-MY" smtClean="0"/>
              <a:t>‹#›</a:t>
            </a:fld>
            <a:endParaRPr lang="en-MY"/>
          </a:p>
        </p:txBody>
      </p:sp>
    </p:spTree>
    <p:extLst>
      <p:ext uri="{BB962C8B-B14F-4D97-AF65-F5344CB8AC3E}">
        <p14:creationId xmlns:p14="http://schemas.microsoft.com/office/powerpoint/2010/main" val="3110240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8BB6289A-3C75-42F6-B8C8-1F6A879C1068}" type="datetimeFigureOut">
              <a:rPr lang="en-MY" smtClean="0"/>
              <a:t>8/6/2015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2227EC8-7177-4527-A7C6-53D2B72FF6FF}" type="slidenum">
              <a:rPr lang="en-MY" smtClean="0"/>
              <a:t>‹#›</a:t>
            </a:fld>
            <a:endParaRPr lang="en-MY"/>
          </a:p>
        </p:txBody>
      </p:sp>
    </p:spTree>
    <p:extLst>
      <p:ext uri="{BB962C8B-B14F-4D97-AF65-F5344CB8AC3E}">
        <p14:creationId xmlns:p14="http://schemas.microsoft.com/office/powerpoint/2010/main" val="300555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8BB6289A-3C75-42F6-B8C8-1F6A879C1068}" type="datetimeFigureOut">
              <a:rPr lang="en-MY" smtClean="0"/>
              <a:t>8/6/2015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2227EC8-7177-4527-A7C6-53D2B72FF6FF}" type="slidenum">
              <a:rPr lang="en-MY" smtClean="0"/>
              <a:t>‹#›</a:t>
            </a:fld>
            <a:endParaRPr lang="en-MY"/>
          </a:p>
        </p:txBody>
      </p:sp>
    </p:spTree>
    <p:extLst>
      <p:ext uri="{BB962C8B-B14F-4D97-AF65-F5344CB8AC3E}">
        <p14:creationId xmlns:p14="http://schemas.microsoft.com/office/powerpoint/2010/main" val="37493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8BB6289A-3C75-42F6-B8C8-1F6A879C1068}" type="datetimeFigureOut">
              <a:rPr lang="en-MY" smtClean="0"/>
              <a:t>8/6/2015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2227EC8-7177-4527-A7C6-53D2B72FF6FF}" type="slidenum">
              <a:rPr lang="en-MY" smtClean="0"/>
              <a:t>‹#›</a:t>
            </a:fld>
            <a:endParaRPr lang="en-MY"/>
          </a:p>
        </p:txBody>
      </p:sp>
    </p:spTree>
    <p:extLst>
      <p:ext uri="{BB962C8B-B14F-4D97-AF65-F5344CB8AC3E}">
        <p14:creationId xmlns:p14="http://schemas.microsoft.com/office/powerpoint/2010/main" val="54164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6289A-3C75-42F6-B8C8-1F6A879C1068}" type="datetimeFigureOut">
              <a:rPr lang="en-MY" smtClean="0"/>
              <a:t>8/6/2015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2227EC8-7177-4527-A7C6-53D2B72FF6FF}" type="slidenum">
              <a:rPr lang="en-MY" smtClean="0"/>
              <a:t>‹#›</a:t>
            </a:fld>
            <a:endParaRPr lang="en-MY"/>
          </a:p>
        </p:txBody>
      </p:sp>
    </p:spTree>
    <p:extLst>
      <p:ext uri="{BB962C8B-B14F-4D97-AF65-F5344CB8AC3E}">
        <p14:creationId xmlns:p14="http://schemas.microsoft.com/office/powerpoint/2010/main" val="420194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8BB6289A-3C75-42F6-B8C8-1F6A879C1068}" type="datetimeFigureOut">
              <a:rPr lang="en-MY" smtClean="0"/>
              <a:t>8/6/2015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2227EC8-7177-4527-A7C6-53D2B72FF6FF}" type="slidenum">
              <a:rPr lang="en-MY" smtClean="0"/>
              <a:t>‹#›</a:t>
            </a:fld>
            <a:endParaRPr lang="en-MY"/>
          </a:p>
        </p:txBody>
      </p:sp>
    </p:spTree>
    <p:extLst>
      <p:ext uri="{BB962C8B-B14F-4D97-AF65-F5344CB8AC3E}">
        <p14:creationId xmlns:p14="http://schemas.microsoft.com/office/powerpoint/2010/main" val="259938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8BB6289A-3C75-42F6-B8C8-1F6A879C1068}" type="datetimeFigureOut">
              <a:rPr lang="en-MY" smtClean="0"/>
              <a:t>8/6/2015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22227EC8-7177-4527-A7C6-53D2B72FF6FF}" type="slidenum">
              <a:rPr lang="en-MY" smtClean="0"/>
              <a:t>‹#›</a:t>
            </a:fld>
            <a:endParaRPr lang="en-MY"/>
          </a:p>
        </p:txBody>
      </p:sp>
    </p:spTree>
    <p:extLst>
      <p:ext uri="{BB962C8B-B14F-4D97-AF65-F5344CB8AC3E}">
        <p14:creationId xmlns:p14="http://schemas.microsoft.com/office/powerpoint/2010/main" val="218853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8BB6289A-3C75-42F6-B8C8-1F6A879C1068}" type="datetimeFigureOut">
              <a:rPr lang="en-MY" smtClean="0"/>
              <a:t>8/6/2015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22227EC8-7177-4527-A7C6-53D2B72FF6FF}" type="slidenum">
              <a:rPr lang="en-MY" smtClean="0"/>
              <a:t>‹#›</a:t>
            </a:fld>
            <a:endParaRPr lang="en-MY"/>
          </a:p>
        </p:txBody>
      </p:sp>
    </p:spTree>
    <p:extLst>
      <p:ext uri="{BB962C8B-B14F-4D97-AF65-F5344CB8AC3E}">
        <p14:creationId xmlns:p14="http://schemas.microsoft.com/office/powerpoint/2010/main" val="379013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6289A-3C75-42F6-B8C8-1F6A879C1068}" type="datetimeFigureOut">
              <a:rPr lang="en-MY" smtClean="0"/>
              <a:t>8/6/2015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22227EC8-7177-4527-A7C6-53D2B72FF6FF}" type="slidenum">
              <a:rPr lang="en-MY" smtClean="0"/>
              <a:t>‹#›</a:t>
            </a:fld>
            <a:endParaRPr lang="en-MY"/>
          </a:p>
        </p:txBody>
      </p:sp>
    </p:spTree>
    <p:extLst>
      <p:ext uri="{BB962C8B-B14F-4D97-AF65-F5344CB8AC3E}">
        <p14:creationId xmlns:p14="http://schemas.microsoft.com/office/powerpoint/2010/main" val="21663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6289A-3C75-42F6-B8C8-1F6A879C1068}" type="datetimeFigureOut">
              <a:rPr lang="en-MY" smtClean="0"/>
              <a:t>8/6/2015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2227EC8-7177-4527-A7C6-53D2B72FF6FF}" type="slidenum">
              <a:rPr lang="en-MY" smtClean="0"/>
              <a:t>‹#›</a:t>
            </a:fld>
            <a:endParaRPr lang="en-MY"/>
          </a:p>
        </p:txBody>
      </p:sp>
    </p:spTree>
    <p:extLst>
      <p:ext uri="{BB962C8B-B14F-4D97-AF65-F5344CB8AC3E}">
        <p14:creationId xmlns:p14="http://schemas.microsoft.com/office/powerpoint/2010/main" val="80711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6289A-3C75-42F6-B8C8-1F6A879C1068}" type="datetimeFigureOut">
              <a:rPr lang="en-MY" smtClean="0"/>
              <a:t>8/6/2015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2227EC8-7177-4527-A7C6-53D2B72FF6FF}" type="slidenum">
              <a:rPr lang="en-MY" smtClean="0"/>
              <a:t>‹#›</a:t>
            </a:fld>
            <a:endParaRPr lang="en-MY"/>
          </a:p>
        </p:txBody>
      </p:sp>
    </p:spTree>
    <p:extLst>
      <p:ext uri="{BB962C8B-B14F-4D97-AF65-F5344CB8AC3E}">
        <p14:creationId xmlns:p14="http://schemas.microsoft.com/office/powerpoint/2010/main" val="237150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6289A-3C75-42F6-B8C8-1F6A879C1068}" type="datetimeFigureOut">
              <a:rPr lang="en-MY" smtClean="0"/>
              <a:t>8/6/2015</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27EC8-7177-4527-A7C6-53D2B72FF6FF}" type="slidenum">
              <a:rPr lang="en-MY" smtClean="0"/>
              <a:t>‹#›</a:t>
            </a:fld>
            <a:endParaRPr lang="en-MY"/>
          </a:p>
        </p:txBody>
      </p:sp>
    </p:spTree>
    <p:extLst>
      <p:ext uri="{BB962C8B-B14F-4D97-AF65-F5344CB8AC3E}">
        <p14:creationId xmlns:p14="http://schemas.microsoft.com/office/powerpoint/2010/main" val="25178715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jpe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525963"/>
          </a:xfrm>
        </p:spPr>
        <p:txBody>
          <a:bodyPr/>
          <a:lstStyle/>
          <a:p>
            <a:pPr marL="0" indent="0">
              <a:buNone/>
            </a:pPr>
            <a:endParaRPr lang="en-MY" dirty="0" smtClean="0"/>
          </a:p>
          <a:p>
            <a:pPr marL="0" indent="0">
              <a:buNone/>
            </a:pPr>
            <a:endParaRPr lang="en-MY" dirty="0"/>
          </a:p>
          <a:p>
            <a:pPr marL="0" indent="0">
              <a:buNone/>
            </a:pPr>
            <a:endParaRPr lang="en-MY" dirty="0" smtClean="0"/>
          </a:p>
        </p:txBody>
      </p:sp>
      <p:sp>
        <p:nvSpPr>
          <p:cNvPr id="4" name="Rectangle 3"/>
          <p:cNvSpPr/>
          <p:nvPr/>
        </p:nvSpPr>
        <p:spPr bwMode="gray">
          <a:xfrm>
            <a:off x="-31824" y="2348880"/>
            <a:ext cx="4475708" cy="2308324"/>
          </a:xfrm>
          <a:prstGeom prst="rect">
            <a:avLst/>
          </a:prstGeom>
          <a:ln>
            <a:noFill/>
          </a:ln>
          <a:effectLst>
            <a:innerShdw blurRad="114300">
              <a:prstClr val="black"/>
            </a:innerShdw>
            <a:reflection blurRad="6350" stA="50000" endA="300" endPos="55500" dist="101600" dir="5400000" sy="-100000" algn="bl" rotWithShape="0"/>
          </a:effectLst>
        </p:spPr>
        <p:style>
          <a:lnRef idx="3">
            <a:schemeClr val="lt1"/>
          </a:lnRef>
          <a:fillRef idx="1">
            <a:schemeClr val="dk1"/>
          </a:fillRef>
          <a:effectRef idx="1">
            <a:schemeClr val="dk1"/>
          </a:effectRef>
          <a:fontRef idx="minor">
            <a:schemeClr val="lt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MY" sz="7200" b="1" spc="150" dirty="0" smtClean="0">
                <a:ln w="11430"/>
                <a:solidFill>
                  <a:srgbClr val="F8F8F8"/>
                </a:solidFill>
                <a:effectLst>
                  <a:outerShdw blurRad="25400" algn="tl" rotWithShape="0">
                    <a:srgbClr val="000000">
                      <a:alpha val="43000"/>
                    </a:srgbClr>
                  </a:outerShdw>
                </a:effectLst>
                <a:latin typeface="Simplified Arabic Fixed" panose="02070309020205020404" pitchFamily="49" charset="-78"/>
                <a:ea typeface="Gulim" panose="020B0600000101010101" pitchFamily="34" charset="-127"/>
                <a:cs typeface="Simplified Arabic Fixed" panose="02070309020205020404" pitchFamily="49" charset="-78"/>
              </a:rPr>
              <a:t>FRANK GEHRY</a:t>
            </a:r>
            <a:endParaRPr lang="en-MY" sz="7200" b="1" spc="150" dirty="0">
              <a:ln w="11430"/>
              <a:solidFill>
                <a:srgbClr val="F8F8F8"/>
              </a:solidFill>
              <a:effectLst>
                <a:outerShdw blurRad="25400" algn="tl" rotWithShape="0">
                  <a:srgbClr val="000000">
                    <a:alpha val="43000"/>
                  </a:srgbClr>
                </a:outerShdw>
              </a:effectLst>
              <a:latin typeface="Simplified Arabic Fixed" panose="02070309020205020404" pitchFamily="49" charset="-78"/>
              <a:ea typeface="Gulim" panose="020B0600000101010101" pitchFamily="34" charset="-127"/>
              <a:cs typeface="Simplified Arabic Fixed" panose="02070309020205020404" pitchFamily="49" charset="-78"/>
            </a:endParaRPr>
          </a:p>
        </p:txBody>
      </p:sp>
      <p:sp>
        <p:nvSpPr>
          <p:cNvPr id="5" name="Rectangle 4"/>
          <p:cNvSpPr/>
          <p:nvPr/>
        </p:nvSpPr>
        <p:spPr>
          <a:xfrm>
            <a:off x="313804" y="1412776"/>
            <a:ext cx="4752528" cy="584775"/>
          </a:xfrm>
          <a:prstGeom prst="rect">
            <a:avLst/>
          </a:prstGeom>
        </p:spPr>
        <p:txBody>
          <a:bodyPr wrap="square">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Fixed" panose="02070309020205020404" pitchFamily="49" charset="-78"/>
                <a:cs typeface="Simplified Arabic Fixed" panose="02070309020205020404" pitchFamily="49" charset="-78"/>
              </a:rPr>
              <a:t>THE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Fixed" panose="02070309020205020404" pitchFamily="49" charset="-78"/>
                <a:cs typeface="Simplified Arabic Fixed" panose="02070309020205020404" pitchFamily="49" charset="-78"/>
              </a:rPr>
              <a:t>ARCHITECT :</a:t>
            </a:r>
            <a:endParaRPr lang="en-MY" sz="3200" dirty="0">
              <a:latin typeface="Simplified Arabic Fixed" panose="02070309020205020404" pitchFamily="49" charset="-78"/>
              <a:cs typeface="Simplified Arabic Fixed" panose="02070309020205020404" pitchFamily="49" charset="-78"/>
            </a:endParaRPr>
          </a:p>
        </p:txBody>
      </p:sp>
      <p:pic>
        <p:nvPicPr>
          <p:cNvPr id="6" name="Picture 2" descr="Frank-Gehry-Portrait-Designed-for-Livin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514663"/>
            <a:ext cx="4709036" cy="55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3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8437"/>
          <a:stretch/>
        </p:blipFill>
        <p:spPr>
          <a:xfrm>
            <a:off x="362392" y="3284984"/>
            <a:ext cx="8466283" cy="3384376"/>
          </a:xfrm>
          <a:prstGeom prst="rect">
            <a:avLst/>
          </a:prstGeom>
        </p:spPr>
      </p:pic>
      <p:sp>
        <p:nvSpPr>
          <p:cNvPr id="11" name="Rectangle 10"/>
          <p:cNvSpPr/>
          <p:nvPr/>
        </p:nvSpPr>
        <p:spPr>
          <a:xfrm>
            <a:off x="362392" y="201632"/>
            <a:ext cx="6081816" cy="769441"/>
          </a:xfrm>
          <a:prstGeom prst="rect">
            <a:avLst/>
          </a:prstGeom>
        </p:spPr>
        <p:txBody>
          <a:bodyPr wrap="square">
            <a:spAutoFit/>
          </a:bodyPr>
          <a:lstStyle/>
          <a:p>
            <a:r>
              <a:rPr lang="en-US" sz="4400" b="1" u="sng" dirty="0" smtClean="0">
                <a:solidFill>
                  <a:schemeClr val="bg1"/>
                </a:solidFill>
                <a:effectLst>
                  <a:outerShdw blurRad="38100" dist="38100" dir="2700000" algn="tl">
                    <a:srgbClr val="000000">
                      <a:alpha val="43137"/>
                    </a:srgbClr>
                  </a:outerShdw>
                </a:effectLst>
                <a:latin typeface="Simplified Arabic Fixed" panose="02070309020205020404" pitchFamily="49" charset="-78"/>
                <a:cs typeface="Simplified Arabic Fixed" panose="02070309020205020404" pitchFamily="49" charset="-78"/>
              </a:rPr>
              <a:t>NORTH ELEVATION</a:t>
            </a:r>
            <a:endParaRPr lang="en-US" sz="4400" b="1" u="sng" dirty="0">
              <a:solidFill>
                <a:schemeClr val="bg1"/>
              </a:solidFill>
              <a:effectLst>
                <a:outerShdw blurRad="38100" dist="38100" dir="2700000" algn="tl">
                  <a:srgbClr val="000000">
                    <a:alpha val="43137"/>
                  </a:srgbClr>
                </a:outerShdw>
              </a:effectLst>
              <a:latin typeface="Simplified Arabic Fixed" panose="02070309020205020404" pitchFamily="49" charset="-78"/>
              <a:cs typeface="Simplified Arabic Fixed" panose="02070309020205020404" pitchFamily="49" charset="-78"/>
            </a:endParaRPr>
          </a:p>
        </p:txBody>
      </p:sp>
      <p:sp>
        <p:nvSpPr>
          <p:cNvPr id="12" name="Rectangle 11"/>
          <p:cNvSpPr/>
          <p:nvPr/>
        </p:nvSpPr>
        <p:spPr>
          <a:xfrm>
            <a:off x="362392" y="999425"/>
            <a:ext cx="8534400" cy="2554545"/>
          </a:xfrm>
          <a:prstGeom prst="rect">
            <a:avLst/>
          </a:prstGeom>
        </p:spPr>
        <p:txBody>
          <a:bodyPr wrap="square">
            <a:spAutoFit/>
          </a:bodyPr>
          <a:lstStyle/>
          <a:p>
            <a:pPr algn="just"/>
            <a:r>
              <a:rPr lang="en-US" sz="3200" dirty="0">
                <a:solidFill>
                  <a:schemeClr val="bg1"/>
                </a:solidFill>
                <a:latin typeface="Haettenschweiler" panose="020B0706040902060204" pitchFamily="34" charset="0"/>
              </a:rPr>
              <a:t>C</a:t>
            </a:r>
            <a:r>
              <a:rPr lang="en-US" sz="3200" dirty="0" smtClean="0">
                <a:solidFill>
                  <a:schemeClr val="bg1"/>
                </a:solidFill>
                <a:latin typeface="Haettenschweiler" panose="020B0706040902060204" pitchFamily="34" charset="0"/>
              </a:rPr>
              <a:t>orrugated </a:t>
            </a:r>
            <a:r>
              <a:rPr lang="en-US" sz="3200" dirty="0">
                <a:solidFill>
                  <a:schemeClr val="bg1"/>
                </a:solidFill>
                <a:latin typeface="Haettenschweiler" panose="020B0706040902060204" pitchFamily="34" charset="0"/>
              </a:rPr>
              <a:t>sheet metal wraps the most public facades to the north and east. A </a:t>
            </a:r>
            <a:r>
              <a:rPr lang="en-US" sz="3200" dirty="0">
                <a:solidFill>
                  <a:schemeClr val="accent6">
                    <a:lumMod val="50000"/>
                  </a:schemeClr>
                </a:solidFill>
                <a:latin typeface="Haettenschweiler" panose="020B0706040902060204" pitchFamily="34" charset="0"/>
              </a:rPr>
              <a:t>tilted glass cube</a:t>
            </a:r>
            <a:r>
              <a:rPr lang="en-US" sz="3200" dirty="0">
                <a:latin typeface="Haettenschweiler" panose="020B0706040902060204" pitchFamily="34" charset="0"/>
              </a:rPr>
              <a:t> </a:t>
            </a:r>
            <a:r>
              <a:rPr lang="en-US" sz="3200" dirty="0">
                <a:solidFill>
                  <a:schemeClr val="bg1"/>
                </a:solidFill>
                <a:latin typeface="Haettenschweiler" panose="020B0706040902060204" pitchFamily="34" charset="0"/>
              </a:rPr>
              <a:t>wedged</a:t>
            </a:r>
            <a:r>
              <a:rPr lang="en-US" sz="3200" dirty="0">
                <a:latin typeface="Haettenschweiler" panose="020B0706040902060204" pitchFamily="34" charset="0"/>
              </a:rPr>
              <a:t> </a:t>
            </a:r>
            <a:r>
              <a:rPr lang="en-US" sz="3200" dirty="0">
                <a:solidFill>
                  <a:schemeClr val="accent6">
                    <a:lumMod val="50000"/>
                  </a:schemeClr>
                </a:solidFill>
                <a:latin typeface="Haettenschweiler" panose="020B0706040902060204" pitchFamily="34" charset="0"/>
              </a:rPr>
              <a:t>between</a:t>
            </a:r>
            <a:r>
              <a:rPr lang="en-US" sz="3200" dirty="0">
                <a:latin typeface="Haettenschweiler" panose="020B0706040902060204" pitchFamily="34" charset="0"/>
              </a:rPr>
              <a:t> </a:t>
            </a:r>
            <a:r>
              <a:rPr lang="en-US" sz="3200" dirty="0">
                <a:solidFill>
                  <a:schemeClr val="bg1"/>
                </a:solidFill>
                <a:latin typeface="Haettenschweiler" panose="020B0706040902060204" pitchFamily="34" charset="0"/>
              </a:rPr>
              <a:t>the</a:t>
            </a:r>
            <a:r>
              <a:rPr lang="en-US" sz="3200" dirty="0">
                <a:latin typeface="Haettenschweiler" panose="020B0706040902060204" pitchFamily="34" charset="0"/>
              </a:rPr>
              <a:t> </a:t>
            </a:r>
            <a:r>
              <a:rPr lang="en-US" sz="3200" dirty="0">
                <a:solidFill>
                  <a:schemeClr val="accent6">
                    <a:lumMod val="50000"/>
                  </a:schemeClr>
                </a:solidFill>
                <a:latin typeface="Haettenschweiler" panose="020B0706040902060204" pitchFamily="34" charset="0"/>
              </a:rPr>
              <a:t>new exterior </a:t>
            </a:r>
            <a:r>
              <a:rPr lang="en-US" sz="3200" dirty="0">
                <a:solidFill>
                  <a:schemeClr val="bg1"/>
                </a:solidFill>
                <a:latin typeface="Haettenschweiler" panose="020B0706040902060204" pitchFamily="34" charset="0"/>
              </a:rPr>
              <a:t>and the </a:t>
            </a:r>
            <a:r>
              <a:rPr lang="en-US" sz="3200" dirty="0">
                <a:solidFill>
                  <a:schemeClr val="accent6">
                    <a:lumMod val="50000"/>
                  </a:schemeClr>
                </a:solidFill>
                <a:latin typeface="Haettenschweiler" panose="020B0706040902060204" pitchFamily="34" charset="0"/>
              </a:rPr>
              <a:t>old</a:t>
            </a:r>
            <a:r>
              <a:rPr lang="en-US" sz="3200" dirty="0">
                <a:latin typeface="Haettenschweiler" panose="020B0706040902060204" pitchFamily="34" charset="0"/>
              </a:rPr>
              <a:t>, </a:t>
            </a:r>
            <a:r>
              <a:rPr lang="en-US" sz="3200" dirty="0">
                <a:solidFill>
                  <a:schemeClr val="bg1"/>
                </a:solidFill>
                <a:latin typeface="Haettenschweiler" panose="020B0706040902060204" pitchFamily="34" charset="0"/>
              </a:rPr>
              <a:t>positioned above the </a:t>
            </a:r>
            <a:r>
              <a:rPr lang="en-US" sz="3200" dirty="0" smtClean="0">
                <a:solidFill>
                  <a:schemeClr val="accent6">
                    <a:lumMod val="50000"/>
                  </a:schemeClr>
                </a:solidFill>
                <a:latin typeface="Haettenschweiler" panose="020B0706040902060204" pitchFamily="34" charset="0"/>
              </a:rPr>
              <a:t>north - </a:t>
            </a:r>
            <a:r>
              <a:rPr lang="en-US" sz="3200" dirty="0">
                <a:solidFill>
                  <a:schemeClr val="accent6">
                    <a:lumMod val="50000"/>
                  </a:schemeClr>
                </a:solidFill>
                <a:latin typeface="Haettenschweiler" panose="020B0706040902060204" pitchFamily="34" charset="0"/>
              </a:rPr>
              <a:t>facing kitchen</a:t>
            </a:r>
            <a:r>
              <a:rPr lang="en-US" sz="3200" dirty="0" smtClean="0">
                <a:latin typeface="Haettenschweiler" panose="020B0706040902060204" pitchFamily="34" charset="0"/>
              </a:rPr>
              <a:t>. </a:t>
            </a:r>
            <a:endParaRPr lang="en-US" sz="3200" dirty="0">
              <a:latin typeface="Haettenschweiler" panose="020B0706040902060204" pitchFamily="34" charset="0"/>
            </a:endParaRPr>
          </a:p>
        </p:txBody>
      </p:sp>
    </p:spTree>
    <p:extLst>
      <p:ext uri="{BB962C8B-B14F-4D97-AF65-F5344CB8AC3E}">
        <p14:creationId xmlns:p14="http://schemas.microsoft.com/office/powerpoint/2010/main" val="260399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68"/>
            <a:ext cx="9108008" cy="6178872"/>
          </a:xfrm>
          <a:prstGeom prst="rect">
            <a:avLst/>
          </a:prstGeom>
        </p:spPr>
      </p:pic>
      <p:sp>
        <p:nvSpPr>
          <p:cNvPr id="5" name="TextBox 4"/>
          <p:cNvSpPr txBox="1"/>
          <p:nvPr/>
        </p:nvSpPr>
        <p:spPr>
          <a:xfrm>
            <a:off x="3135784" y="6309320"/>
            <a:ext cx="3024336" cy="400110"/>
          </a:xfrm>
          <a:prstGeom prst="rect">
            <a:avLst/>
          </a:prstGeom>
          <a:noFill/>
        </p:spPr>
        <p:txBody>
          <a:bodyPr wrap="square" rtlCol="0">
            <a:spAutoFit/>
          </a:bodyPr>
          <a:lstStyle/>
          <a:p>
            <a:pPr algn="ctr"/>
            <a:r>
              <a:rPr lang="en-MY" sz="2000" dirty="0" smtClean="0">
                <a:latin typeface="Haettenschweiler"/>
              </a:rPr>
              <a:t>NORTH ELEVATION</a:t>
            </a:r>
            <a:endParaRPr lang="en-MY" sz="2000" dirty="0">
              <a:latin typeface="Haettenschweiler"/>
            </a:endParaRPr>
          </a:p>
        </p:txBody>
      </p:sp>
    </p:spTree>
    <p:extLst>
      <p:ext uri="{BB962C8B-B14F-4D97-AF65-F5344CB8AC3E}">
        <p14:creationId xmlns:p14="http://schemas.microsoft.com/office/powerpoint/2010/main" val="262865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 y="3153883"/>
            <a:ext cx="6652220" cy="3700297"/>
          </a:xfrm>
          <a:prstGeom prst="rect">
            <a:avLst/>
          </a:prstGeom>
        </p:spPr>
      </p:pic>
      <p:sp>
        <p:nvSpPr>
          <p:cNvPr id="6" name="Rectangle 5"/>
          <p:cNvSpPr/>
          <p:nvPr/>
        </p:nvSpPr>
        <p:spPr>
          <a:xfrm>
            <a:off x="451883" y="228600"/>
            <a:ext cx="4581703" cy="769441"/>
          </a:xfrm>
          <a:prstGeom prst="rect">
            <a:avLst/>
          </a:prstGeom>
        </p:spPr>
        <p:txBody>
          <a:bodyPr wrap="none">
            <a:spAutoFit/>
          </a:bodyPr>
          <a:lstStyle/>
          <a:p>
            <a:r>
              <a:rPr lang="en-US" sz="4400" b="1" u="sng" dirty="0" smtClean="0">
                <a:solidFill>
                  <a:schemeClr val="bg1"/>
                </a:solidFill>
                <a:effectLst>
                  <a:outerShdw blurRad="38100" dist="38100" dir="2700000" algn="tl">
                    <a:srgbClr val="000000">
                      <a:alpha val="43137"/>
                    </a:srgbClr>
                  </a:outerShdw>
                </a:effectLst>
                <a:latin typeface="Simplified Arabic Fixed" panose="02070309020205020404" pitchFamily="49" charset="-78"/>
                <a:cs typeface="Simplified Arabic Fixed" panose="02070309020205020404" pitchFamily="49" charset="-78"/>
              </a:rPr>
              <a:t>BACKYARD AREA</a:t>
            </a:r>
            <a:endParaRPr lang="en-US" sz="4400" b="1" u="sng" dirty="0">
              <a:solidFill>
                <a:schemeClr val="bg1"/>
              </a:solidFill>
              <a:effectLst>
                <a:outerShdw blurRad="38100" dist="38100" dir="2700000" algn="tl">
                  <a:srgbClr val="000000">
                    <a:alpha val="43137"/>
                  </a:srgbClr>
                </a:outerShdw>
              </a:effectLst>
              <a:latin typeface="Simplified Arabic Fixed" panose="02070309020205020404" pitchFamily="49" charset="-78"/>
              <a:cs typeface="Simplified Arabic Fixed" panose="02070309020205020404" pitchFamily="49" charset="-78"/>
            </a:endParaRPr>
          </a:p>
        </p:txBody>
      </p:sp>
      <p:sp>
        <p:nvSpPr>
          <p:cNvPr id="7" name="Rectangle 6"/>
          <p:cNvSpPr/>
          <p:nvPr/>
        </p:nvSpPr>
        <p:spPr>
          <a:xfrm>
            <a:off x="251520" y="1018471"/>
            <a:ext cx="8203019" cy="2554545"/>
          </a:xfrm>
          <a:prstGeom prst="rect">
            <a:avLst/>
          </a:prstGeom>
        </p:spPr>
        <p:txBody>
          <a:bodyPr wrap="square">
            <a:spAutoFit/>
          </a:bodyPr>
          <a:lstStyle/>
          <a:p>
            <a:r>
              <a:rPr lang="en-US" sz="3200" dirty="0">
                <a:solidFill>
                  <a:schemeClr val="bg1"/>
                </a:solidFill>
                <a:latin typeface="Haettenschweiler" panose="020B0706040902060204" pitchFamily="34" charset="0"/>
              </a:rPr>
              <a:t>A second </a:t>
            </a:r>
            <a:r>
              <a:rPr lang="en-US" sz="3200" dirty="0">
                <a:solidFill>
                  <a:schemeClr val="accent6">
                    <a:lumMod val="50000"/>
                  </a:schemeClr>
                </a:solidFill>
                <a:latin typeface="Haettenschweiler" panose="020B0706040902060204" pitchFamily="34" charset="0"/>
              </a:rPr>
              <a:t>distorted cube </a:t>
            </a:r>
            <a:r>
              <a:rPr lang="en-US" sz="3200" dirty="0">
                <a:solidFill>
                  <a:schemeClr val="bg1"/>
                </a:solidFill>
                <a:latin typeface="Haettenschweiler" panose="020B0706040902060204" pitchFamily="34" charset="0"/>
              </a:rPr>
              <a:t>forms a</a:t>
            </a:r>
            <a:r>
              <a:rPr lang="en-US" sz="3200" dirty="0">
                <a:latin typeface="Haettenschweiler" panose="020B0706040902060204" pitchFamily="34" charset="0"/>
              </a:rPr>
              <a:t> </a:t>
            </a:r>
            <a:r>
              <a:rPr lang="en-US" sz="3200" dirty="0">
                <a:solidFill>
                  <a:schemeClr val="accent6">
                    <a:lumMod val="50000"/>
                  </a:schemeClr>
                </a:solidFill>
                <a:latin typeface="Haettenschweiler" panose="020B0706040902060204" pitchFamily="34" charset="0"/>
              </a:rPr>
              <a:t>window</a:t>
            </a:r>
            <a:r>
              <a:rPr lang="en-US" sz="3200" dirty="0">
                <a:latin typeface="Haettenschweiler" panose="020B0706040902060204" pitchFamily="34" charset="0"/>
              </a:rPr>
              <a:t> </a:t>
            </a:r>
            <a:r>
              <a:rPr lang="en-US" sz="3200" dirty="0">
                <a:solidFill>
                  <a:schemeClr val="bg1"/>
                </a:solidFill>
                <a:latin typeface="Haettenschweiler" panose="020B0706040902060204" pitchFamily="34" charset="0"/>
              </a:rPr>
              <a:t>for the dining room in the </a:t>
            </a:r>
            <a:r>
              <a:rPr lang="en-US" sz="3200" dirty="0">
                <a:solidFill>
                  <a:schemeClr val="accent6">
                    <a:lumMod val="50000"/>
                  </a:schemeClr>
                </a:solidFill>
                <a:latin typeface="Haettenschweiler" panose="020B0706040902060204" pitchFamily="34" charset="0"/>
              </a:rPr>
              <a:t>northeast corner</a:t>
            </a:r>
            <a:r>
              <a:rPr lang="en-US" sz="3200" dirty="0">
                <a:solidFill>
                  <a:schemeClr val="bg1"/>
                </a:solidFill>
                <a:latin typeface="Haettenschweiler" panose="020B0706040902060204" pitchFamily="34" charset="0"/>
              </a:rPr>
              <a:t>. Along the north edge, the </a:t>
            </a:r>
            <a:r>
              <a:rPr lang="en-US" sz="3200" dirty="0">
                <a:solidFill>
                  <a:schemeClr val="accent6">
                    <a:lumMod val="50000"/>
                  </a:schemeClr>
                </a:solidFill>
                <a:latin typeface="Haettenschweiler" panose="020B0706040902060204" pitchFamily="34" charset="0"/>
              </a:rPr>
              <a:t>corrugated wall </a:t>
            </a:r>
            <a:r>
              <a:rPr lang="en-US" sz="3200" dirty="0">
                <a:solidFill>
                  <a:schemeClr val="bg1"/>
                </a:solidFill>
                <a:latin typeface="Haettenschweiler" panose="020B0706040902060204" pitchFamily="34" charset="0"/>
              </a:rPr>
              <a:t>extends to </a:t>
            </a:r>
            <a:r>
              <a:rPr lang="en-US" sz="3200" dirty="0">
                <a:solidFill>
                  <a:schemeClr val="accent6">
                    <a:lumMod val="50000"/>
                  </a:schemeClr>
                </a:solidFill>
                <a:latin typeface="Haettenschweiler" panose="020B0706040902060204" pitchFamily="34" charset="0"/>
              </a:rPr>
              <a:t>enclose</a:t>
            </a:r>
            <a:r>
              <a:rPr lang="en-US" sz="3200" dirty="0">
                <a:latin typeface="Haettenschweiler" panose="020B0706040902060204" pitchFamily="34" charset="0"/>
              </a:rPr>
              <a:t> </a:t>
            </a:r>
            <a:r>
              <a:rPr lang="en-US" sz="3200" dirty="0">
                <a:solidFill>
                  <a:schemeClr val="bg1"/>
                </a:solidFill>
                <a:latin typeface="Haettenschweiler" panose="020B0706040902060204" pitchFamily="34" charset="0"/>
              </a:rPr>
              <a:t>the</a:t>
            </a:r>
            <a:r>
              <a:rPr lang="en-US" sz="3200" dirty="0">
                <a:latin typeface="Haettenschweiler" panose="020B0706040902060204" pitchFamily="34" charset="0"/>
              </a:rPr>
              <a:t> </a:t>
            </a:r>
            <a:r>
              <a:rPr lang="en-US" sz="3200" dirty="0">
                <a:solidFill>
                  <a:schemeClr val="accent6">
                    <a:lumMod val="50000"/>
                  </a:schemeClr>
                </a:solidFill>
                <a:latin typeface="Haettenschweiler" panose="020B0706040902060204" pitchFamily="34" charset="0"/>
              </a:rPr>
              <a:t>backyard</a:t>
            </a:r>
            <a:r>
              <a:rPr lang="en-US" sz="3200" dirty="0">
                <a:solidFill>
                  <a:schemeClr val="bg1"/>
                </a:solidFill>
                <a:latin typeface="Haettenschweiler" panose="020B0706040902060204" pitchFamily="34" charset="0"/>
              </a:rPr>
              <a:t>, making it a </a:t>
            </a:r>
            <a:r>
              <a:rPr lang="en-US" sz="3200" dirty="0">
                <a:solidFill>
                  <a:schemeClr val="accent6">
                    <a:lumMod val="50000"/>
                  </a:schemeClr>
                </a:solidFill>
                <a:latin typeface="Haettenschweiler" panose="020B0706040902060204" pitchFamily="34" charset="0"/>
              </a:rPr>
              <a:t>private </a:t>
            </a:r>
            <a:r>
              <a:rPr lang="en-US" sz="3200" dirty="0" smtClean="0">
                <a:solidFill>
                  <a:schemeClr val="accent6">
                    <a:lumMod val="50000"/>
                  </a:schemeClr>
                </a:solidFill>
                <a:latin typeface="Haettenschweiler" panose="020B0706040902060204" pitchFamily="34" charset="0"/>
              </a:rPr>
              <a:t>courtyard</a:t>
            </a:r>
            <a:endParaRPr lang="en-US" sz="3200" dirty="0">
              <a:latin typeface="Haettenschweiler" panose="020B0706040902060204" pitchFamily="34" charset="0"/>
            </a:endParaRPr>
          </a:p>
        </p:txBody>
      </p:sp>
    </p:spTree>
    <p:extLst>
      <p:ext uri="{BB962C8B-B14F-4D97-AF65-F5344CB8AC3E}">
        <p14:creationId xmlns:p14="http://schemas.microsoft.com/office/powerpoint/2010/main" val="255791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451883" y="228600"/>
            <a:ext cx="5258171" cy="769441"/>
          </a:xfrm>
          <a:prstGeom prst="rect">
            <a:avLst/>
          </a:prstGeom>
        </p:spPr>
        <p:txBody>
          <a:bodyPr wrap="none">
            <a:spAutoFit/>
          </a:bodyPr>
          <a:lstStyle/>
          <a:p>
            <a:r>
              <a:rPr lang="en-US" sz="4400" b="1" u="sng" dirty="0" smtClean="0">
                <a:solidFill>
                  <a:schemeClr val="bg1"/>
                </a:solidFill>
                <a:effectLst>
                  <a:outerShdw blurRad="38100" dist="38100" dir="2700000" algn="tl">
                    <a:srgbClr val="000000">
                      <a:alpha val="43137"/>
                    </a:srgbClr>
                  </a:outerShdw>
                </a:effectLst>
                <a:latin typeface="Simplified Arabic Fixed" panose="02070309020205020404" pitchFamily="49" charset="-78"/>
                <a:cs typeface="Simplified Arabic Fixed" panose="02070309020205020404" pitchFamily="49" charset="-78"/>
              </a:rPr>
              <a:t>FRONT SIDE AREA</a:t>
            </a:r>
            <a:endParaRPr lang="en-US" sz="4400" b="1" u="sng" dirty="0">
              <a:solidFill>
                <a:schemeClr val="bg1"/>
              </a:solidFill>
              <a:effectLst>
                <a:outerShdw blurRad="38100" dist="38100" dir="2700000" algn="tl">
                  <a:srgbClr val="000000">
                    <a:alpha val="43137"/>
                  </a:srgbClr>
                </a:outerShdw>
              </a:effectLst>
              <a:latin typeface="Simplified Arabic Fixed" panose="02070309020205020404" pitchFamily="49" charset="-78"/>
              <a:cs typeface="Simplified Arabic Fixed" panose="02070309020205020404" pitchFamily="49" charset="-78"/>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82" t="-5721" r="43170" b="5721"/>
          <a:stretch/>
        </p:blipFill>
        <p:spPr>
          <a:xfrm>
            <a:off x="3851920" y="2564904"/>
            <a:ext cx="4554360" cy="4032448"/>
          </a:xfrm>
          <a:prstGeom prst="rect">
            <a:avLst/>
          </a:prstGeom>
        </p:spPr>
      </p:pic>
      <p:sp>
        <p:nvSpPr>
          <p:cNvPr id="7" name="Rectangle 6"/>
          <p:cNvSpPr/>
          <p:nvPr/>
        </p:nvSpPr>
        <p:spPr>
          <a:xfrm>
            <a:off x="451883" y="1000993"/>
            <a:ext cx="8203019" cy="2062103"/>
          </a:xfrm>
          <a:prstGeom prst="rect">
            <a:avLst/>
          </a:prstGeom>
        </p:spPr>
        <p:txBody>
          <a:bodyPr wrap="square">
            <a:spAutoFit/>
          </a:bodyPr>
          <a:lstStyle/>
          <a:p>
            <a:r>
              <a:rPr lang="en-US" sz="3200" dirty="0" smtClean="0">
                <a:solidFill>
                  <a:schemeClr val="bg1"/>
                </a:solidFill>
                <a:latin typeface="Haettenschweiler" panose="020B0706040902060204" pitchFamily="34" charset="0"/>
              </a:rPr>
              <a:t>A terraced garden leads to the front door, chain link screens above revealing the rooflines of the old house. Inside walls and ceilings were stripped down to the wood lath and left exposed.</a:t>
            </a:r>
            <a:endParaRPr lang="en-US" sz="3200" dirty="0">
              <a:solidFill>
                <a:schemeClr val="bg1"/>
              </a:solidFill>
              <a:latin typeface="Haettenschweiler" panose="020B0706040902060204" pitchFamily="34" charset="0"/>
            </a:endParaRPr>
          </a:p>
        </p:txBody>
      </p:sp>
    </p:spTree>
    <p:extLst>
      <p:ext uri="{BB962C8B-B14F-4D97-AF65-F5344CB8AC3E}">
        <p14:creationId xmlns:p14="http://schemas.microsoft.com/office/powerpoint/2010/main" val="873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21288"/>
          </a:xfrm>
        </p:spPr>
      </p:pic>
      <p:sp>
        <p:nvSpPr>
          <p:cNvPr id="5" name="TextBox 4"/>
          <p:cNvSpPr txBox="1"/>
          <p:nvPr/>
        </p:nvSpPr>
        <p:spPr>
          <a:xfrm>
            <a:off x="2784500" y="6206658"/>
            <a:ext cx="3168352" cy="400110"/>
          </a:xfrm>
          <a:prstGeom prst="rect">
            <a:avLst/>
          </a:prstGeom>
          <a:noFill/>
        </p:spPr>
        <p:txBody>
          <a:bodyPr wrap="square" rtlCol="0">
            <a:spAutoFit/>
          </a:bodyPr>
          <a:lstStyle/>
          <a:p>
            <a:pPr algn="ctr"/>
            <a:r>
              <a:rPr lang="en-MY" sz="2000" dirty="0" smtClean="0">
                <a:latin typeface="Haettenschweiler"/>
              </a:rPr>
              <a:t>FRONT SIDE AREA</a:t>
            </a:r>
            <a:endParaRPr lang="en-MY" sz="2000" dirty="0">
              <a:latin typeface="Haettenschweiler"/>
            </a:endParaRPr>
          </a:p>
        </p:txBody>
      </p:sp>
    </p:spTree>
    <p:extLst>
      <p:ext uri="{BB962C8B-B14F-4D97-AF65-F5344CB8AC3E}">
        <p14:creationId xmlns:p14="http://schemas.microsoft.com/office/powerpoint/2010/main" val="39342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MY" sz="3600" b="1" u="sng" dirty="0" smtClean="0">
                <a:solidFill>
                  <a:schemeClr val="bg1"/>
                </a:solidFill>
                <a:latin typeface="Haettenschweiler"/>
              </a:rPr>
              <a:t>INTERIOR OF THE BUILDING</a:t>
            </a:r>
            <a:endParaRPr lang="en-MY" b="1" u="sng" dirty="0">
              <a:solidFill>
                <a:schemeClr val="bg1"/>
              </a:solidFill>
              <a:latin typeface="Haettenschweiler"/>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268760"/>
            <a:ext cx="3384376" cy="309634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3429000"/>
            <a:ext cx="3565798" cy="3168352"/>
          </a:xfrm>
          <a:prstGeom prst="rect">
            <a:avLst/>
          </a:prstGeom>
        </p:spPr>
      </p:pic>
      <p:sp>
        <p:nvSpPr>
          <p:cNvPr id="7" name="TextBox 6"/>
          <p:cNvSpPr txBox="1"/>
          <p:nvPr/>
        </p:nvSpPr>
        <p:spPr>
          <a:xfrm>
            <a:off x="4860032" y="1628800"/>
            <a:ext cx="2880320" cy="400110"/>
          </a:xfrm>
          <a:prstGeom prst="rect">
            <a:avLst/>
          </a:prstGeom>
          <a:noFill/>
        </p:spPr>
        <p:txBody>
          <a:bodyPr wrap="square" rtlCol="0">
            <a:spAutoFit/>
          </a:bodyPr>
          <a:lstStyle/>
          <a:p>
            <a:pPr marL="285750" indent="-285750">
              <a:buFont typeface="Wingdings" panose="05000000000000000000" pitchFamily="2" charset="2"/>
              <a:buChar char="§"/>
            </a:pPr>
            <a:r>
              <a:rPr lang="en-MY" sz="2000" b="1" dirty="0" smtClean="0">
                <a:solidFill>
                  <a:schemeClr val="bg1"/>
                </a:solidFill>
                <a:latin typeface="Gulim" panose="020B0600000101010101" pitchFamily="34" charset="-127"/>
                <a:ea typeface="Gulim" panose="020B0600000101010101" pitchFamily="34" charset="-127"/>
              </a:rPr>
              <a:t>Living area</a:t>
            </a:r>
            <a:endParaRPr lang="en-MY" sz="2000" b="1" dirty="0">
              <a:solidFill>
                <a:schemeClr val="bg1"/>
              </a:solidFill>
              <a:latin typeface="Gulim" panose="020B0600000101010101" pitchFamily="34" charset="-127"/>
              <a:ea typeface="Gulim" panose="020B0600000101010101" pitchFamily="34" charset="-127"/>
            </a:endParaRPr>
          </a:p>
        </p:txBody>
      </p:sp>
      <p:sp>
        <p:nvSpPr>
          <p:cNvPr id="8" name="TextBox 7"/>
          <p:cNvSpPr txBox="1"/>
          <p:nvPr/>
        </p:nvSpPr>
        <p:spPr>
          <a:xfrm>
            <a:off x="1059136" y="5132784"/>
            <a:ext cx="2880320" cy="400110"/>
          </a:xfrm>
          <a:prstGeom prst="rect">
            <a:avLst/>
          </a:prstGeom>
          <a:noFill/>
        </p:spPr>
        <p:txBody>
          <a:bodyPr wrap="square" rtlCol="0">
            <a:spAutoFit/>
          </a:bodyPr>
          <a:lstStyle/>
          <a:p>
            <a:pPr marL="285750" indent="-285750">
              <a:buFont typeface="Wingdings" panose="05000000000000000000" pitchFamily="2" charset="2"/>
              <a:buChar char="§"/>
            </a:pPr>
            <a:r>
              <a:rPr lang="en-MY" sz="2000" b="1" dirty="0" smtClean="0">
                <a:solidFill>
                  <a:schemeClr val="bg1"/>
                </a:solidFill>
                <a:latin typeface="Gulim" panose="020B0600000101010101" pitchFamily="34" charset="-127"/>
                <a:ea typeface="Gulim" panose="020B0600000101010101" pitchFamily="34" charset="-127"/>
              </a:rPr>
              <a:t>Kitchen</a:t>
            </a:r>
            <a:endParaRPr lang="en-MY" sz="2000" b="1" dirty="0">
              <a:solidFill>
                <a:schemeClr val="bg1"/>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409625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3484116"/>
            <a:ext cx="8214468" cy="612068"/>
          </a:xfrm>
          <a:prstGeom prst="rect">
            <a:avLst/>
          </a:prstGeom>
          <a:noFill/>
          <a:ln w="25400" cap="flat" cmpd="sng" algn="ctr">
            <a:solidFill>
              <a:schemeClr val="dk1"/>
            </a:solidFill>
            <a:prstDash val="dashDot"/>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en-US" sz="5400" b="1" dirty="0" smtClean="0">
                <a:solidFill>
                  <a:schemeClr val="tx1"/>
                </a:solidFill>
                <a:latin typeface="Simplified Arabic Fixed" panose="02070309020205020404" pitchFamily="49" charset="-78"/>
                <a:cs typeface="Simplified Arabic Fixed" panose="02070309020205020404" pitchFamily="49" charset="-78"/>
              </a:rPr>
              <a:t>SITE CONTEXT</a:t>
            </a:r>
          </a:p>
          <a:p>
            <a:pPr algn="l"/>
            <a:endParaRPr lang="en-US" altLang="en-US" sz="4000" b="1" dirty="0">
              <a:solidFill>
                <a:schemeClr val="tx1"/>
              </a:solidFill>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226776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685800" y="620688"/>
            <a:ext cx="7772400" cy="5029200"/>
          </a:xfrm>
        </p:spPr>
        <p:txBody>
          <a:bodyPr/>
          <a:lstStyle/>
          <a:p>
            <a:pPr algn="l" eaLnBrk="1" hangingPunct="1">
              <a:defRPr/>
            </a:pPr>
            <a:r>
              <a:rPr lang="en-US" altLang="en-US" sz="2800" spc="100" dirty="0" smtClean="0">
                <a:solidFill>
                  <a:schemeClr val="bg1"/>
                </a:solidFill>
                <a:latin typeface="Haettenschweiler"/>
              </a:rPr>
              <a:t>MATERIALS</a:t>
            </a:r>
          </a:p>
          <a:p>
            <a:pPr algn="l" eaLnBrk="1" hangingPunct="1">
              <a:defRPr/>
            </a:pPr>
            <a:endParaRPr lang="en-US" altLang="en-US" sz="1800" dirty="0" smtClean="0">
              <a:solidFill>
                <a:schemeClr val="tx1"/>
              </a:solidFill>
            </a:endParaRPr>
          </a:p>
          <a:p>
            <a:pPr marL="342900" indent="-342900" algn="l" eaLnBrk="1" hangingPunct="1">
              <a:buFont typeface="Wingdings" pitchFamily="2" charset="2"/>
              <a:buChar char="§"/>
              <a:defRPr/>
            </a:pPr>
            <a:r>
              <a:rPr lang="en-US" altLang="en-US" sz="2000" b="1" dirty="0">
                <a:solidFill>
                  <a:schemeClr val="bg1"/>
                </a:solidFill>
                <a:latin typeface="Gulim" panose="020B0600000101010101" pitchFamily="34" charset="-127"/>
                <a:ea typeface="Gulim" panose="020B0600000101010101" pitchFamily="34" charset="-127"/>
              </a:rPr>
              <a:t> </a:t>
            </a:r>
            <a:r>
              <a:rPr lang="en-US" altLang="en-US" sz="2000" b="1" dirty="0" smtClean="0">
                <a:solidFill>
                  <a:schemeClr val="bg1"/>
                </a:solidFill>
                <a:latin typeface="Gulim" panose="020B0600000101010101" pitchFamily="34" charset="-127"/>
                <a:ea typeface="Gulim" panose="020B0600000101010101" pitchFamily="34" charset="-127"/>
              </a:rPr>
              <a:t>Expressive possibilities of raw  wood – frame construction.  </a:t>
            </a:r>
          </a:p>
          <a:p>
            <a:pPr algn="l" eaLnBrk="1" hangingPunct="1">
              <a:defRPr/>
            </a:pPr>
            <a:endParaRPr lang="en-US" altLang="en-US" sz="1400" b="1" dirty="0" smtClean="0">
              <a:solidFill>
                <a:schemeClr val="bg1"/>
              </a:solidFill>
              <a:latin typeface="Gulim" panose="020B0600000101010101" pitchFamily="34" charset="-127"/>
              <a:ea typeface="Gulim" panose="020B0600000101010101" pitchFamily="34" charset="-127"/>
            </a:endParaRPr>
          </a:p>
          <a:p>
            <a:pPr marL="342900" indent="-342900" algn="l" eaLnBrk="1" hangingPunct="1">
              <a:buFont typeface="Wingdings" pitchFamily="2" charset="2"/>
              <a:buChar char="§"/>
              <a:defRPr/>
            </a:pPr>
            <a:r>
              <a:rPr lang="en-US" altLang="en-US" sz="2000" b="1" dirty="0" smtClean="0">
                <a:solidFill>
                  <a:schemeClr val="bg1"/>
                </a:solidFill>
                <a:latin typeface="Gulim" panose="020B0600000101010101" pitchFamily="34" charset="-127"/>
                <a:ea typeface="Gulim" panose="020B0600000101010101" pitchFamily="34" charset="-127"/>
              </a:rPr>
              <a:t>Unconventional materials</a:t>
            </a:r>
          </a:p>
          <a:p>
            <a:pPr algn="l" eaLnBrk="1" hangingPunct="1">
              <a:defRPr/>
            </a:pPr>
            <a:endParaRPr lang="en-US" altLang="en-US" sz="2000" dirty="0" smtClean="0">
              <a:solidFill>
                <a:schemeClr val="tx1"/>
              </a:solidFill>
            </a:endParaRPr>
          </a:p>
          <a:p>
            <a:pPr algn="l" eaLnBrk="1" hangingPunct="1">
              <a:defRPr/>
            </a:pPr>
            <a:endParaRPr lang="en-US" altLang="en-US" sz="2000" dirty="0" smtClean="0">
              <a:solidFill>
                <a:schemeClr val="tx1"/>
              </a:solidFill>
            </a:endParaRPr>
          </a:p>
        </p:txBody>
      </p:sp>
      <p:pic>
        <p:nvPicPr>
          <p:cNvPr id="614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963416"/>
            <a:ext cx="2763838" cy="327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7"/>
          <p:cNvPicPr>
            <a:picLocks noChangeAspect="1" noChangeArrowheads="1"/>
          </p:cNvPicPr>
          <p:nvPr/>
        </p:nvPicPr>
        <p:blipFill>
          <a:blip r:embed="rId4">
            <a:extLst>
              <a:ext uri="{28A0092B-C50C-407E-A947-70E740481C1C}">
                <a14:useLocalDpi xmlns:a14="http://schemas.microsoft.com/office/drawing/2010/main" val="0"/>
              </a:ext>
            </a:extLst>
          </a:blip>
          <a:srcRect b="15225"/>
          <a:stretch>
            <a:fillRect/>
          </a:stretch>
        </p:blipFill>
        <p:spPr bwMode="auto">
          <a:xfrm>
            <a:off x="251520" y="2963416"/>
            <a:ext cx="2743200" cy="327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963416"/>
            <a:ext cx="2743200" cy="327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51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randombar(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randombar(horizontal)">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randombar(horizontal)">
                                      <p:cBhvr>
                                        <p:cTn id="17" dur="500"/>
                                        <p:tgtEl>
                                          <p:spTgt spid="61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fade">
                                      <p:cBhvr>
                                        <p:cTn id="22" dur="1000"/>
                                        <p:tgtEl>
                                          <p:spTgt spid="6149"/>
                                        </p:tgtEl>
                                      </p:cBhvr>
                                    </p:animEffect>
                                    <p:anim calcmode="lin" valueType="num">
                                      <p:cBhvr>
                                        <p:cTn id="23" dur="1000" fill="hold"/>
                                        <p:tgtEl>
                                          <p:spTgt spid="6149"/>
                                        </p:tgtEl>
                                        <p:attrNameLst>
                                          <p:attrName>ppt_x</p:attrName>
                                        </p:attrNameLst>
                                      </p:cBhvr>
                                      <p:tavLst>
                                        <p:tav tm="0">
                                          <p:val>
                                            <p:strVal val="#ppt_x"/>
                                          </p:val>
                                        </p:tav>
                                        <p:tav tm="100000">
                                          <p:val>
                                            <p:strVal val="#ppt_x"/>
                                          </p:val>
                                        </p:tav>
                                      </p:tavLst>
                                    </p:anim>
                                    <p:anim calcmode="lin" valueType="num">
                                      <p:cBhvr>
                                        <p:cTn id="24"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150"/>
                                        </p:tgtEl>
                                        <p:attrNameLst>
                                          <p:attrName>style.visibility</p:attrName>
                                        </p:attrNameLst>
                                      </p:cBhvr>
                                      <p:to>
                                        <p:strVal val="visible"/>
                                      </p:to>
                                    </p:set>
                                    <p:animEffect transition="in" filter="fade">
                                      <p:cBhvr>
                                        <p:cTn id="29" dur="1000"/>
                                        <p:tgtEl>
                                          <p:spTgt spid="6150"/>
                                        </p:tgtEl>
                                      </p:cBhvr>
                                    </p:animEffect>
                                    <p:anim calcmode="lin" valueType="num">
                                      <p:cBhvr>
                                        <p:cTn id="30" dur="1000" fill="hold"/>
                                        <p:tgtEl>
                                          <p:spTgt spid="6150"/>
                                        </p:tgtEl>
                                        <p:attrNameLst>
                                          <p:attrName>ppt_x</p:attrName>
                                        </p:attrNameLst>
                                      </p:cBhvr>
                                      <p:tavLst>
                                        <p:tav tm="0">
                                          <p:val>
                                            <p:strVal val="#ppt_x"/>
                                          </p:val>
                                        </p:tav>
                                        <p:tav tm="100000">
                                          <p:val>
                                            <p:strVal val="#ppt_x"/>
                                          </p:val>
                                        </p:tav>
                                      </p:tavLst>
                                    </p:anim>
                                    <p:anim calcmode="lin" valueType="num">
                                      <p:cBhvr>
                                        <p:cTn id="31"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148"/>
                                        </p:tgtEl>
                                        <p:attrNameLst>
                                          <p:attrName>style.visibility</p:attrName>
                                        </p:attrNameLst>
                                      </p:cBhvr>
                                      <p:to>
                                        <p:strVal val="visible"/>
                                      </p:to>
                                    </p:set>
                                    <p:animEffect transition="in" filter="fade">
                                      <p:cBhvr>
                                        <p:cTn id="36" dur="1000"/>
                                        <p:tgtEl>
                                          <p:spTgt spid="6148"/>
                                        </p:tgtEl>
                                      </p:cBhvr>
                                    </p:animEffect>
                                    <p:anim calcmode="lin" valueType="num">
                                      <p:cBhvr>
                                        <p:cTn id="37" dur="1000" fill="hold"/>
                                        <p:tgtEl>
                                          <p:spTgt spid="6148"/>
                                        </p:tgtEl>
                                        <p:attrNameLst>
                                          <p:attrName>ppt_x</p:attrName>
                                        </p:attrNameLst>
                                      </p:cBhvr>
                                      <p:tavLst>
                                        <p:tav tm="0">
                                          <p:val>
                                            <p:strVal val="#ppt_x"/>
                                          </p:val>
                                        </p:tav>
                                        <p:tav tm="100000">
                                          <p:val>
                                            <p:strVal val="#ppt_x"/>
                                          </p:val>
                                        </p:tav>
                                      </p:tavLst>
                                    </p:anim>
                                    <p:anim calcmode="lin" valueType="num">
                                      <p:cBhvr>
                                        <p:cTn id="38"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763000" cy="6248400"/>
          </a:xfrm>
        </p:spPr>
        <p:txBody>
          <a:bodyPr/>
          <a:lstStyle/>
          <a:p>
            <a:pPr algn="l">
              <a:defRPr/>
            </a:pPr>
            <a:endParaRPr lang="en-SG" sz="2000" dirty="0" smtClean="0">
              <a:solidFill>
                <a:schemeClr val="tx1"/>
              </a:solidFill>
            </a:endParaRPr>
          </a:p>
          <a:p>
            <a:pPr algn="l">
              <a:defRPr/>
            </a:pPr>
            <a:endParaRPr lang="en-SG" sz="2000" dirty="0" smtClean="0">
              <a:solidFill>
                <a:schemeClr val="tx1"/>
              </a:solidFill>
            </a:endParaRPr>
          </a:p>
          <a:p>
            <a:pPr algn="l">
              <a:defRPr/>
            </a:pPr>
            <a:endParaRPr lang="en-SG" sz="2000" dirty="0" smtClean="0">
              <a:solidFill>
                <a:schemeClr val="tx1"/>
              </a:solidFill>
            </a:endParaRPr>
          </a:p>
          <a:p>
            <a:pPr marL="342900" indent="-342900" algn="l">
              <a:buFont typeface="Wingdings" pitchFamily="2" charset="2"/>
              <a:buChar char="§"/>
              <a:defRPr/>
            </a:pPr>
            <a:r>
              <a:rPr lang="en-SG" sz="2000" b="1" dirty="0" smtClean="0">
                <a:solidFill>
                  <a:schemeClr val="bg1"/>
                </a:solidFill>
                <a:latin typeface="Gulim" panose="020B0600000101010101" pitchFamily="34" charset="-127"/>
                <a:ea typeface="Gulim" panose="020B0600000101010101" pitchFamily="34" charset="-127"/>
              </a:rPr>
              <a:t>The </a:t>
            </a:r>
            <a:r>
              <a:rPr lang="en-SG" sz="2000" b="1" dirty="0">
                <a:solidFill>
                  <a:schemeClr val="bg1"/>
                </a:solidFill>
                <a:latin typeface="Gulim" panose="020B0600000101010101" pitchFamily="34" charset="-127"/>
                <a:ea typeface="Gulim" panose="020B0600000101010101" pitchFamily="34" charset="-127"/>
              </a:rPr>
              <a:t>sculpted shape and semi – </a:t>
            </a:r>
            <a:endParaRPr lang="en-SG" sz="2000" b="1" dirty="0" smtClean="0">
              <a:solidFill>
                <a:schemeClr val="bg1"/>
              </a:solidFill>
              <a:latin typeface="Gulim" panose="020B0600000101010101" pitchFamily="34" charset="-127"/>
              <a:ea typeface="Gulim" panose="020B0600000101010101" pitchFamily="34" charset="-127"/>
            </a:endParaRPr>
          </a:p>
          <a:p>
            <a:pPr algn="l">
              <a:defRPr/>
            </a:pPr>
            <a:r>
              <a:rPr lang="en-SG" sz="2000" b="1" dirty="0">
                <a:solidFill>
                  <a:schemeClr val="bg1"/>
                </a:solidFill>
                <a:latin typeface="Gulim" panose="020B0600000101010101" pitchFamily="34" charset="-127"/>
                <a:ea typeface="Gulim" panose="020B0600000101010101" pitchFamily="34" charset="-127"/>
              </a:rPr>
              <a:t> </a:t>
            </a:r>
            <a:r>
              <a:rPr lang="en-SG" sz="2000" b="1" dirty="0" smtClean="0">
                <a:solidFill>
                  <a:schemeClr val="bg1"/>
                </a:solidFill>
                <a:latin typeface="Gulim" panose="020B0600000101010101" pitchFamily="34" charset="-127"/>
                <a:ea typeface="Gulim" panose="020B0600000101010101" pitchFamily="34" charset="-127"/>
              </a:rPr>
              <a:t>    industrial raw  materials</a:t>
            </a:r>
          </a:p>
          <a:p>
            <a:pPr marL="342900" indent="-342900" algn="l">
              <a:buFont typeface="Wingdings" pitchFamily="2" charset="2"/>
              <a:buChar char="§"/>
              <a:defRPr/>
            </a:pPr>
            <a:endParaRPr lang="en-SG" sz="2000" dirty="0">
              <a:solidFill>
                <a:schemeClr val="tx1"/>
              </a:solidFill>
            </a:endParaRPr>
          </a:p>
          <a:p>
            <a:pPr algn="l">
              <a:defRPr/>
            </a:pPr>
            <a:endParaRPr lang="en-SG" sz="2000" dirty="0" smtClean="0">
              <a:solidFill>
                <a:schemeClr val="tx1"/>
              </a:solidFill>
            </a:endParaRPr>
          </a:p>
          <a:p>
            <a:pPr algn="r">
              <a:defRPr/>
            </a:pPr>
            <a:endParaRPr lang="en-SG" sz="2000" dirty="0" smtClean="0">
              <a:solidFill>
                <a:schemeClr val="tx1"/>
              </a:solidFill>
            </a:endParaRPr>
          </a:p>
          <a:p>
            <a:pPr algn="r">
              <a:defRPr/>
            </a:pPr>
            <a:endParaRPr lang="en-SG" sz="2000" dirty="0">
              <a:solidFill>
                <a:schemeClr val="tx1"/>
              </a:solidFill>
            </a:endParaRPr>
          </a:p>
          <a:p>
            <a:pPr algn="r">
              <a:defRPr/>
            </a:pPr>
            <a:endParaRPr lang="en-SG" sz="2000" dirty="0" smtClean="0">
              <a:solidFill>
                <a:schemeClr val="tx1"/>
              </a:solidFill>
            </a:endParaRPr>
          </a:p>
          <a:p>
            <a:pPr algn="r">
              <a:defRPr/>
            </a:pPr>
            <a:endParaRPr lang="en-SG" sz="2000" dirty="0">
              <a:solidFill>
                <a:schemeClr val="tx1"/>
              </a:solidFill>
            </a:endParaRPr>
          </a:p>
          <a:p>
            <a:pPr>
              <a:defRPr/>
            </a:pPr>
            <a:r>
              <a:rPr lang="en-SG" sz="2000" dirty="0" smtClean="0">
                <a:solidFill>
                  <a:schemeClr val="tx1"/>
                </a:solidFill>
              </a:rPr>
              <a:t>    </a:t>
            </a:r>
          </a:p>
          <a:p>
            <a:pPr marL="342900" indent="-342900">
              <a:buFont typeface="Wingdings" panose="05000000000000000000" pitchFamily="2" charset="2"/>
              <a:buChar char="§"/>
              <a:defRPr/>
            </a:pPr>
            <a:r>
              <a:rPr lang="en-SG" sz="2000" b="1" dirty="0" smtClean="0">
                <a:solidFill>
                  <a:schemeClr val="bg1"/>
                </a:solidFill>
                <a:latin typeface="Gulim" panose="020B0600000101010101" pitchFamily="34" charset="-127"/>
                <a:ea typeface="Gulim" panose="020B0600000101010101" pitchFamily="34" charset="-127"/>
              </a:rPr>
              <a:t>Asphalt floor           </a:t>
            </a:r>
            <a:endParaRPr lang="en-SG" sz="2000" b="1" dirty="0">
              <a:solidFill>
                <a:schemeClr val="bg1"/>
              </a:solidFill>
              <a:latin typeface="Gulim" panose="020B0600000101010101" pitchFamily="34" charset="-127"/>
              <a:ea typeface="Gulim" panose="020B0600000101010101" pitchFamily="34" charset="-127"/>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b="15704"/>
          <a:stretch>
            <a:fillRect/>
          </a:stretch>
        </p:blipFill>
        <p:spPr bwMode="auto">
          <a:xfrm>
            <a:off x="5652120" y="415504"/>
            <a:ext cx="3090863"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140968"/>
            <a:ext cx="3081338"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092475" y="5157192"/>
            <a:ext cx="5025901" cy="1200329"/>
          </a:xfrm>
          <a:prstGeom prst="rect">
            <a:avLst/>
          </a:prstGeom>
          <a:noFill/>
        </p:spPr>
        <p:txBody>
          <a:bodyPr wrap="square" rtlCol="0">
            <a:spAutoFit/>
          </a:bodyPr>
          <a:lstStyle/>
          <a:p>
            <a:pPr marL="285750" indent="-285750">
              <a:buFont typeface="Arial" panose="020B0604020202020204" pitchFamily="34" charset="0"/>
              <a:buChar char="•"/>
            </a:pPr>
            <a:r>
              <a:rPr lang="en-MY" b="1" dirty="0">
                <a:solidFill>
                  <a:schemeClr val="bg1"/>
                </a:solidFill>
                <a:latin typeface="Gulim" panose="020B0600000101010101" pitchFamily="34" charset="-127"/>
                <a:ea typeface="Gulim" panose="020B0600000101010101" pitchFamily="34" charset="-127"/>
              </a:rPr>
              <a:t>C</a:t>
            </a:r>
            <a:r>
              <a:rPr lang="en-MY" b="1" dirty="0" smtClean="0">
                <a:solidFill>
                  <a:schemeClr val="bg1"/>
                </a:solidFill>
                <a:latin typeface="Gulim" panose="020B0600000101010101" pitchFamily="34" charset="-127"/>
                <a:ea typeface="Gulim" panose="020B0600000101010101" pitchFamily="34" charset="-127"/>
              </a:rPr>
              <a:t>orrugated </a:t>
            </a:r>
            <a:r>
              <a:rPr lang="en-MY" b="1" dirty="0">
                <a:solidFill>
                  <a:schemeClr val="bg1"/>
                </a:solidFill>
                <a:latin typeface="Gulim" panose="020B0600000101010101" pitchFamily="34" charset="-127"/>
                <a:ea typeface="Gulim" panose="020B0600000101010101" pitchFamily="34" charset="-127"/>
              </a:rPr>
              <a:t>layers of metal boxes Cubist skylights and </a:t>
            </a:r>
            <a:r>
              <a:rPr lang="en-MY" b="1" dirty="0" smtClean="0">
                <a:solidFill>
                  <a:schemeClr val="bg1"/>
                </a:solidFill>
                <a:latin typeface="Gulim" panose="020B0600000101010101" pitchFamily="34" charset="-127"/>
                <a:ea typeface="Gulim" panose="020B0600000101010101" pitchFamily="34" charset="-127"/>
              </a:rPr>
              <a:t>windows was used </a:t>
            </a:r>
            <a:r>
              <a:rPr lang="en-MY" b="1" dirty="0">
                <a:solidFill>
                  <a:schemeClr val="bg1"/>
                </a:solidFill>
                <a:latin typeface="Gulim" panose="020B0600000101010101" pitchFamily="34" charset="-127"/>
                <a:ea typeface="Gulim" panose="020B0600000101010101" pitchFamily="34" charset="-127"/>
              </a:rPr>
              <a:t>to create a larger sense of space and </a:t>
            </a:r>
            <a:r>
              <a:rPr lang="en-MY" b="1" dirty="0" smtClean="0">
                <a:solidFill>
                  <a:schemeClr val="bg1"/>
                </a:solidFill>
                <a:latin typeface="Gulim" panose="020B0600000101010101" pitchFamily="34" charset="-127"/>
                <a:ea typeface="Gulim" panose="020B0600000101010101" pitchFamily="34" charset="-127"/>
              </a:rPr>
              <a:t>movement in </a:t>
            </a:r>
            <a:r>
              <a:rPr lang="en-MY" b="1" dirty="0">
                <a:solidFill>
                  <a:schemeClr val="bg1"/>
                </a:solidFill>
                <a:latin typeface="Gulim" panose="020B0600000101010101" pitchFamily="34" charset="-127"/>
                <a:ea typeface="Gulim" panose="020B0600000101010101" pitchFamily="34" charset="-127"/>
              </a:rPr>
              <a:t>the kitchen and dining room</a:t>
            </a:r>
            <a:r>
              <a:rPr lang="en-MY" dirty="0">
                <a:solidFill>
                  <a:schemeClr val="bg1"/>
                </a:solidFill>
              </a:rPr>
              <a:t>.</a:t>
            </a:r>
          </a:p>
        </p:txBody>
      </p:sp>
    </p:spTree>
    <p:extLst>
      <p:ext uri="{BB962C8B-B14F-4D97-AF65-F5344CB8AC3E}">
        <p14:creationId xmlns:p14="http://schemas.microsoft.com/office/powerpoint/2010/main" val="415351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500"/>
                                        <p:tgtEl>
                                          <p:spTgt spid="3">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fade">
                                      <p:cBhvr>
                                        <p:cTn id="27" dur="1000"/>
                                        <p:tgtEl>
                                          <p:spTgt spid="7171"/>
                                        </p:tgtEl>
                                      </p:cBhvr>
                                    </p:animEffect>
                                    <p:anim calcmode="lin" valueType="num">
                                      <p:cBhvr>
                                        <p:cTn id="28" dur="1000" fill="hold"/>
                                        <p:tgtEl>
                                          <p:spTgt spid="7171"/>
                                        </p:tgtEl>
                                        <p:attrNameLst>
                                          <p:attrName>ppt_x</p:attrName>
                                        </p:attrNameLst>
                                      </p:cBhvr>
                                      <p:tavLst>
                                        <p:tav tm="0">
                                          <p:val>
                                            <p:strVal val="#ppt_x"/>
                                          </p:val>
                                        </p:tav>
                                        <p:tav tm="100000">
                                          <p:val>
                                            <p:strVal val="#ppt_x"/>
                                          </p:val>
                                        </p:tav>
                                      </p:tavLst>
                                    </p:anim>
                                    <p:anim calcmode="lin" valueType="num">
                                      <p:cBhvr>
                                        <p:cTn id="2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4240" y="1076179"/>
            <a:ext cx="9144000" cy="4688378"/>
          </a:xfrm>
          <a:prstGeom prst="rect">
            <a:avLst/>
          </a:prstGeom>
        </p:spPr>
      </p:pic>
      <p:sp>
        <p:nvSpPr>
          <p:cNvPr id="5" name="TextBox 4"/>
          <p:cNvSpPr txBox="1"/>
          <p:nvPr/>
        </p:nvSpPr>
        <p:spPr>
          <a:xfrm>
            <a:off x="2429596" y="2239391"/>
            <a:ext cx="1204277" cy="261610"/>
          </a:xfrm>
          <a:prstGeom prst="rect">
            <a:avLst/>
          </a:prstGeom>
          <a:noFill/>
        </p:spPr>
        <p:txBody>
          <a:bodyPr wrap="square" rtlCol="0">
            <a:spAutoFit/>
          </a:bodyPr>
          <a:lstStyle/>
          <a:p>
            <a:r>
              <a:rPr lang="en-MY" sz="1050" dirty="0" smtClean="0">
                <a:solidFill>
                  <a:schemeClr val="bg1"/>
                </a:solidFill>
              </a:rPr>
              <a:t>BEDROOM</a:t>
            </a:r>
            <a:endParaRPr lang="en-MY" sz="1050" dirty="0">
              <a:solidFill>
                <a:schemeClr val="bg1"/>
              </a:solidFill>
            </a:endParaRPr>
          </a:p>
        </p:txBody>
      </p:sp>
      <p:sp>
        <p:nvSpPr>
          <p:cNvPr id="6" name="TextBox 5"/>
          <p:cNvSpPr txBox="1"/>
          <p:nvPr/>
        </p:nvSpPr>
        <p:spPr>
          <a:xfrm>
            <a:off x="3799771" y="2239391"/>
            <a:ext cx="1204277" cy="261610"/>
          </a:xfrm>
          <a:prstGeom prst="rect">
            <a:avLst/>
          </a:prstGeom>
          <a:noFill/>
        </p:spPr>
        <p:txBody>
          <a:bodyPr wrap="square" rtlCol="0">
            <a:spAutoFit/>
          </a:bodyPr>
          <a:lstStyle/>
          <a:p>
            <a:r>
              <a:rPr lang="en-MY" sz="1050" dirty="0" smtClean="0">
                <a:solidFill>
                  <a:schemeClr val="bg1"/>
                </a:solidFill>
              </a:rPr>
              <a:t>BEDROOM</a:t>
            </a:r>
            <a:endParaRPr lang="en-MY" sz="1050" dirty="0">
              <a:solidFill>
                <a:schemeClr val="bg1"/>
              </a:solidFill>
            </a:endParaRPr>
          </a:p>
        </p:txBody>
      </p:sp>
      <p:sp>
        <p:nvSpPr>
          <p:cNvPr id="7" name="TextBox 6"/>
          <p:cNvSpPr txBox="1"/>
          <p:nvPr/>
        </p:nvSpPr>
        <p:spPr>
          <a:xfrm>
            <a:off x="2935675" y="3429000"/>
            <a:ext cx="1008112" cy="261610"/>
          </a:xfrm>
          <a:prstGeom prst="rect">
            <a:avLst/>
          </a:prstGeom>
          <a:noFill/>
        </p:spPr>
        <p:txBody>
          <a:bodyPr wrap="square" rtlCol="0">
            <a:spAutoFit/>
          </a:bodyPr>
          <a:lstStyle/>
          <a:p>
            <a:r>
              <a:rPr lang="en-MY" sz="1100" dirty="0" smtClean="0">
                <a:solidFill>
                  <a:schemeClr val="bg1"/>
                </a:solidFill>
              </a:rPr>
              <a:t>LIVING AREA</a:t>
            </a:r>
            <a:endParaRPr lang="en-MY" sz="1100" dirty="0">
              <a:solidFill>
                <a:schemeClr val="bg1"/>
              </a:solidFill>
            </a:endParaRPr>
          </a:p>
        </p:txBody>
      </p:sp>
      <p:sp>
        <p:nvSpPr>
          <p:cNvPr id="8" name="TextBox 7"/>
          <p:cNvSpPr txBox="1"/>
          <p:nvPr/>
        </p:nvSpPr>
        <p:spPr>
          <a:xfrm>
            <a:off x="2359611" y="4429738"/>
            <a:ext cx="1080120" cy="261610"/>
          </a:xfrm>
          <a:prstGeom prst="rect">
            <a:avLst/>
          </a:prstGeom>
          <a:noFill/>
        </p:spPr>
        <p:txBody>
          <a:bodyPr wrap="square" rtlCol="0">
            <a:spAutoFit/>
          </a:bodyPr>
          <a:lstStyle/>
          <a:p>
            <a:r>
              <a:rPr lang="en-MY" sz="1100" dirty="0" smtClean="0">
                <a:solidFill>
                  <a:schemeClr val="bg1"/>
                </a:solidFill>
              </a:rPr>
              <a:t>DINING ROOM</a:t>
            </a:r>
            <a:endParaRPr lang="en-MY" sz="1100" dirty="0">
              <a:solidFill>
                <a:schemeClr val="bg1"/>
              </a:solidFill>
            </a:endParaRPr>
          </a:p>
        </p:txBody>
      </p:sp>
      <p:sp>
        <p:nvSpPr>
          <p:cNvPr id="9" name="TextBox 8"/>
          <p:cNvSpPr txBox="1"/>
          <p:nvPr/>
        </p:nvSpPr>
        <p:spPr>
          <a:xfrm>
            <a:off x="3622041" y="4425425"/>
            <a:ext cx="1152128" cy="261610"/>
          </a:xfrm>
          <a:prstGeom prst="rect">
            <a:avLst/>
          </a:prstGeom>
          <a:noFill/>
        </p:spPr>
        <p:txBody>
          <a:bodyPr wrap="square" rtlCol="0">
            <a:spAutoFit/>
          </a:bodyPr>
          <a:lstStyle/>
          <a:p>
            <a:r>
              <a:rPr lang="en-MY" sz="1100" dirty="0" smtClean="0">
                <a:solidFill>
                  <a:schemeClr val="bg1"/>
                </a:solidFill>
              </a:rPr>
              <a:t>KITCHEN</a:t>
            </a:r>
            <a:endParaRPr lang="en-MY" sz="1100" dirty="0">
              <a:solidFill>
                <a:schemeClr val="bg1"/>
              </a:solidFill>
            </a:endParaRPr>
          </a:p>
        </p:txBody>
      </p:sp>
      <p:sp>
        <p:nvSpPr>
          <p:cNvPr id="10" name="TextBox 9"/>
          <p:cNvSpPr txBox="1"/>
          <p:nvPr/>
        </p:nvSpPr>
        <p:spPr>
          <a:xfrm>
            <a:off x="7467306" y="2378447"/>
            <a:ext cx="2016224" cy="261610"/>
          </a:xfrm>
          <a:prstGeom prst="rect">
            <a:avLst/>
          </a:prstGeom>
          <a:noFill/>
        </p:spPr>
        <p:txBody>
          <a:bodyPr wrap="square" rtlCol="0">
            <a:spAutoFit/>
          </a:bodyPr>
          <a:lstStyle/>
          <a:p>
            <a:r>
              <a:rPr lang="en-MY" sz="1100" dirty="0" smtClean="0">
                <a:solidFill>
                  <a:schemeClr val="bg1"/>
                </a:solidFill>
              </a:rPr>
              <a:t>GARAGE</a:t>
            </a:r>
            <a:endParaRPr lang="en-MY" sz="1100" dirty="0">
              <a:solidFill>
                <a:schemeClr val="bg1"/>
              </a:solidFill>
            </a:endParaRPr>
          </a:p>
        </p:txBody>
      </p:sp>
      <p:sp>
        <p:nvSpPr>
          <p:cNvPr id="11" name="TextBox 10"/>
          <p:cNvSpPr txBox="1"/>
          <p:nvPr/>
        </p:nvSpPr>
        <p:spPr>
          <a:xfrm>
            <a:off x="2936295" y="5941337"/>
            <a:ext cx="3474635" cy="400110"/>
          </a:xfrm>
          <a:prstGeom prst="rect">
            <a:avLst/>
          </a:prstGeom>
          <a:noFill/>
        </p:spPr>
        <p:txBody>
          <a:bodyPr wrap="square" rtlCol="0">
            <a:spAutoFit/>
          </a:bodyPr>
          <a:lstStyle/>
          <a:p>
            <a:pPr algn="ctr"/>
            <a:r>
              <a:rPr lang="en-MY" sz="2000" b="1" dirty="0" smtClean="0">
                <a:latin typeface="Haettenschweiler"/>
              </a:rPr>
              <a:t>GROUND FLOOR PLAN</a:t>
            </a:r>
            <a:endParaRPr lang="en-MY" sz="2000" b="1" dirty="0">
              <a:latin typeface="Haettenschweiler"/>
            </a:endParaRPr>
          </a:p>
        </p:txBody>
      </p:sp>
    </p:spTree>
    <p:extLst>
      <p:ext uri="{BB962C8B-B14F-4D97-AF65-F5344CB8AC3E}">
        <p14:creationId xmlns:p14="http://schemas.microsoft.com/office/powerpoint/2010/main" val="59816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314" name="Subtitle 2"/>
          <p:cNvSpPr>
            <a:spLocks noGrp="1"/>
          </p:cNvSpPr>
          <p:nvPr>
            <p:ph type="subTitle" idx="1"/>
          </p:nvPr>
        </p:nvSpPr>
        <p:spPr>
          <a:xfrm>
            <a:off x="539552" y="548680"/>
            <a:ext cx="7924800" cy="6048672"/>
          </a:xfrm>
        </p:spPr>
        <p:txBody>
          <a:bodyPr>
            <a:noAutofit/>
          </a:bodyPr>
          <a:lstStyle/>
          <a:p>
            <a:pPr algn="l" eaLnBrk="1" hangingPunct="1"/>
            <a:r>
              <a:rPr lang="en-US" altLang="en-US" sz="2000" b="1" spc="100" dirty="0" smtClean="0">
                <a:solidFill>
                  <a:schemeClr val="bg1"/>
                </a:solidFill>
                <a:latin typeface="Haettenschweiler"/>
                <a:ea typeface="ＭＳ Ｐゴシック" pitchFamily="34" charset="-128"/>
              </a:rPr>
              <a:t>28</a:t>
            </a:r>
            <a:r>
              <a:rPr lang="en-US" altLang="en-US" sz="2000" b="1" spc="100" baseline="30000" dirty="0" smtClean="0">
                <a:solidFill>
                  <a:schemeClr val="bg1"/>
                </a:solidFill>
                <a:latin typeface="Haettenschweiler"/>
                <a:ea typeface="ＭＳ Ｐゴシック" pitchFamily="34" charset="-128"/>
              </a:rPr>
              <a:t>th</a:t>
            </a:r>
            <a:r>
              <a:rPr lang="en-US" altLang="en-US" sz="2000" b="1" spc="100" dirty="0" smtClean="0">
                <a:solidFill>
                  <a:schemeClr val="bg1"/>
                </a:solidFill>
                <a:latin typeface="Haettenschweiler"/>
                <a:ea typeface="ＭＳ Ｐゴシック" pitchFamily="34" charset="-128"/>
              </a:rPr>
              <a:t> FEBRUARY 1929</a:t>
            </a:r>
          </a:p>
          <a:p>
            <a:pPr algn="l" eaLnBrk="1" hangingPunct="1"/>
            <a:r>
              <a:rPr lang="en-US" altLang="en-US" sz="2000" b="1" spc="100" dirty="0" smtClean="0">
                <a:solidFill>
                  <a:schemeClr val="bg1"/>
                </a:solidFill>
                <a:latin typeface="Gulim" panose="020B0600000101010101" pitchFamily="34" charset="-127"/>
                <a:ea typeface="Gulim" panose="020B0600000101010101" pitchFamily="34" charset="-127"/>
              </a:rPr>
              <a:t>Born in Toronto,  Ontario, with the name Frank Owen Goldberg. Frank was creative at a young age, building imaginary homes from items found in his grandfather’s hardware store.</a:t>
            </a:r>
          </a:p>
          <a:p>
            <a:pPr algn="l" eaLnBrk="1" hangingPunct="1"/>
            <a:endParaRPr lang="en-US" altLang="en-US" sz="1800" spc="100" dirty="0" smtClean="0">
              <a:solidFill>
                <a:schemeClr val="bg1"/>
              </a:solidFill>
              <a:ea typeface="ＭＳ Ｐゴシック" pitchFamily="34" charset="-128"/>
            </a:endParaRPr>
          </a:p>
          <a:p>
            <a:pPr algn="l" eaLnBrk="1" hangingPunct="1"/>
            <a:r>
              <a:rPr lang="en-US" altLang="en-US" sz="2000" b="1" spc="100" dirty="0" smtClean="0">
                <a:solidFill>
                  <a:schemeClr val="bg1"/>
                </a:solidFill>
                <a:latin typeface="Haettenschweiler"/>
                <a:ea typeface="ＭＳ Ｐゴシック" pitchFamily="34" charset="-128"/>
              </a:rPr>
              <a:t>1947</a:t>
            </a:r>
          </a:p>
          <a:p>
            <a:pPr algn="l" eaLnBrk="1" hangingPunct="1"/>
            <a:r>
              <a:rPr lang="en-US" altLang="en-US" sz="2000" b="1" spc="100" dirty="0" smtClean="0">
                <a:solidFill>
                  <a:schemeClr val="bg1"/>
                </a:solidFill>
                <a:latin typeface="Gulim" panose="020B0600000101010101" pitchFamily="34" charset="-127"/>
                <a:ea typeface="Gulim" panose="020B0600000101010101" pitchFamily="34" charset="-127"/>
              </a:rPr>
              <a:t>Moves with his family to Los Angeles, California</a:t>
            </a:r>
          </a:p>
          <a:p>
            <a:pPr algn="l" eaLnBrk="1" hangingPunct="1"/>
            <a:endParaRPr lang="en-US" altLang="en-US" sz="1800" spc="100" dirty="0" smtClean="0">
              <a:solidFill>
                <a:schemeClr val="bg1"/>
              </a:solidFill>
              <a:ea typeface="ＭＳ Ｐゴシック" pitchFamily="34" charset="-128"/>
            </a:endParaRPr>
          </a:p>
          <a:p>
            <a:pPr algn="l" eaLnBrk="1" hangingPunct="1"/>
            <a:r>
              <a:rPr lang="en-US" altLang="en-US" sz="2000" b="1" spc="100" dirty="0" smtClean="0">
                <a:solidFill>
                  <a:schemeClr val="bg1"/>
                </a:solidFill>
                <a:latin typeface="Haettenschweiler"/>
                <a:ea typeface="ＭＳ Ｐゴシック" pitchFamily="34" charset="-128"/>
              </a:rPr>
              <a:t>SEPTEMBER 1951-MAY 1954</a:t>
            </a:r>
          </a:p>
          <a:p>
            <a:pPr algn="l" eaLnBrk="1" hangingPunct="1"/>
            <a:r>
              <a:rPr lang="en-US" altLang="en-US" sz="2000" b="1" spc="100" dirty="0" smtClean="0">
                <a:solidFill>
                  <a:schemeClr val="bg1"/>
                </a:solidFill>
                <a:latin typeface="Gulim" panose="020B0600000101010101" pitchFamily="34" charset="-127"/>
                <a:ea typeface="Gulim" panose="020B0600000101010101" pitchFamily="34" charset="-127"/>
              </a:rPr>
              <a:t>Received degree in architecture at School of Architecture, University of Southern California, Los Angeles. Attends second year of graduate school in architecture. He held a variety of jobs while attending college.</a:t>
            </a:r>
          </a:p>
          <a:p>
            <a:pPr algn="l" eaLnBrk="1" hangingPunct="1"/>
            <a:endParaRPr lang="en-US" altLang="en-US" sz="1800" b="1" spc="100" dirty="0" smtClean="0">
              <a:solidFill>
                <a:schemeClr val="bg1"/>
              </a:solidFill>
              <a:latin typeface="Gulim" panose="020B0600000101010101" pitchFamily="34" charset="-127"/>
              <a:ea typeface="Gulim" panose="020B0600000101010101" pitchFamily="34" charset="-127"/>
            </a:endParaRPr>
          </a:p>
          <a:p>
            <a:pPr algn="l" eaLnBrk="1" hangingPunct="1"/>
            <a:r>
              <a:rPr lang="en-US" altLang="en-US" sz="2000" b="1" spc="100" dirty="0" smtClean="0">
                <a:solidFill>
                  <a:schemeClr val="bg1"/>
                </a:solidFill>
                <a:latin typeface="Haettenschweiler"/>
                <a:ea typeface="ＭＳ Ｐゴシック" pitchFamily="34" charset="-128"/>
              </a:rPr>
              <a:t>SEPTEMBER 1956- FEBRUARY 1957</a:t>
            </a:r>
          </a:p>
          <a:p>
            <a:pPr algn="l" eaLnBrk="1" hangingPunct="1"/>
            <a:r>
              <a:rPr lang="en-US" altLang="en-US" sz="2000" b="1" spc="100" dirty="0" err="1" smtClean="0">
                <a:solidFill>
                  <a:schemeClr val="bg1"/>
                </a:solidFill>
                <a:latin typeface="Gulim" panose="020B0600000101010101" pitchFamily="34" charset="-127"/>
                <a:ea typeface="Gulim" panose="020B0600000101010101" pitchFamily="34" charset="-127"/>
              </a:rPr>
              <a:t>Gehry</a:t>
            </a:r>
            <a:r>
              <a:rPr lang="en-US" altLang="en-US" sz="2000" b="1" spc="100" dirty="0" smtClean="0">
                <a:solidFill>
                  <a:schemeClr val="bg1"/>
                </a:solidFill>
                <a:latin typeface="Gulim" panose="020B0600000101010101" pitchFamily="34" charset="-127"/>
                <a:ea typeface="Gulim" panose="020B0600000101010101" pitchFamily="34" charset="-127"/>
              </a:rPr>
              <a:t> moved to Massachusetts with his wife to enroll at the Harvard Graduate School of Design</a:t>
            </a:r>
            <a:r>
              <a:rPr lang="en-US" altLang="en-US" sz="2000" spc="100" dirty="0" smtClean="0">
                <a:solidFill>
                  <a:schemeClr val="bg1"/>
                </a:solidFill>
                <a:ea typeface="ＭＳ Ｐゴシック" pitchFamily="34" charset="-128"/>
              </a:rPr>
              <a:t>.</a:t>
            </a:r>
          </a:p>
          <a:p>
            <a:pPr algn="l" eaLnBrk="1" hangingPunct="1"/>
            <a:endParaRPr lang="en-US" altLang="en-US" sz="1600" dirty="0" smtClean="0">
              <a:solidFill>
                <a:schemeClr val="bg1"/>
              </a:solidFill>
              <a:ea typeface="ＭＳ Ｐゴシック" pitchFamily="34" charset="-128"/>
            </a:endParaRPr>
          </a:p>
          <a:p>
            <a:pPr algn="l" eaLnBrk="1" hangingPunct="1"/>
            <a:endParaRPr lang="en-US" altLang="en-US" sz="1900" dirty="0" smtClean="0">
              <a:solidFill>
                <a:schemeClr val="bg1"/>
              </a:solidFill>
              <a:ea typeface="ＭＳ Ｐゴシック" pitchFamily="34" charset="-128"/>
            </a:endParaRPr>
          </a:p>
          <a:p>
            <a:pPr algn="l" eaLnBrk="1" hangingPunct="1"/>
            <a:endParaRPr lang="en-US" altLang="en-US" sz="1600" dirty="0" smtClean="0">
              <a:solidFill>
                <a:schemeClr val="tx1"/>
              </a:solidFill>
              <a:ea typeface="ＭＳ Ｐゴシック" pitchFamily="34" charset="-128"/>
            </a:endParaRPr>
          </a:p>
        </p:txBody>
      </p:sp>
    </p:spTree>
    <p:extLst>
      <p:ext uri="{BB962C8B-B14F-4D97-AF65-F5344CB8AC3E}">
        <p14:creationId xmlns:p14="http://schemas.microsoft.com/office/powerpoint/2010/main" val="15408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anim calcmode="lin" valueType="num">
                                      <p:cBhvr additive="base">
                                        <p:cTn id="19" dur="500" fill="hold"/>
                                        <p:tgtEl>
                                          <p:spTgt spid="1331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3314">
                                            <p:txEl>
                                              <p:pRg st="4" end="4"/>
                                            </p:txEl>
                                          </p:spTgt>
                                        </p:tgtEl>
                                        <p:attrNameLst>
                                          <p:attrName>style.visibility</p:attrName>
                                        </p:attrNameLst>
                                      </p:cBhvr>
                                      <p:to>
                                        <p:strVal val="visible"/>
                                      </p:to>
                                    </p:set>
                                    <p:anim calcmode="lin" valueType="num">
                                      <p:cBhvr additive="base">
                                        <p:cTn id="25" dur="500" fill="hold"/>
                                        <p:tgtEl>
                                          <p:spTgt spid="1331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3314">
                                            <p:txEl>
                                              <p:pRg st="6" end="6"/>
                                            </p:txEl>
                                          </p:spTgt>
                                        </p:tgtEl>
                                        <p:attrNameLst>
                                          <p:attrName>style.visibility</p:attrName>
                                        </p:attrNameLst>
                                      </p:cBhvr>
                                      <p:to>
                                        <p:strVal val="visible"/>
                                      </p:to>
                                    </p:set>
                                    <p:anim calcmode="lin" valueType="num">
                                      <p:cBhvr additive="base">
                                        <p:cTn id="31" dur="500" fill="hold"/>
                                        <p:tgtEl>
                                          <p:spTgt spid="13314">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3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3314">
                                            <p:txEl>
                                              <p:pRg st="7" end="7"/>
                                            </p:txEl>
                                          </p:spTgt>
                                        </p:tgtEl>
                                        <p:attrNameLst>
                                          <p:attrName>style.visibility</p:attrName>
                                        </p:attrNameLst>
                                      </p:cBhvr>
                                      <p:to>
                                        <p:strVal val="visible"/>
                                      </p:to>
                                    </p:set>
                                    <p:anim calcmode="lin" valueType="num">
                                      <p:cBhvr additive="base">
                                        <p:cTn id="37" dur="500" fill="hold"/>
                                        <p:tgtEl>
                                          <p:spTgt spid="13314">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33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13314">
                                            <p:txEl>
                                              <p:pRg st="9" end="9"/>
                                            </p:txEl>
                                          </p:spTgt>
                                        </p:tgtEl>
                                        <p:attrNameLst>
                                          <p:attrName>style.visibility</p:attrName>
                                        </p:attrNameLst>
                                      </p:cBhvr>
                                      <p:to>
                                        <p:strVal val="visible"/>
                                      </p:to>
                                    </p:set>
                                    <p:anim calcmode="lin" valueType="num">
                                      <p:cBhvr additive="base">
                                        <p:cTn id="43" dur="500" fill="hold"/>
                                        <p:tgtEl>
                                          <p:spTgt spid="13314">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33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3314">
                                            <p:txEl>
                                              <p:pRg st="10" end="10"/>
                                            </p:txEl>
                                          </p:spTgt>
                                        </p:tgtEl>
                                        <p:attrNameLst>
                                          <p:attrName>style.visibility</p:attrName>
                                        </p:attrNameLst>
                                      </p:cBhvr>
                                      <p:to>
                                        <p:strVal val="visible"/>
                                      </p:to>
                                    </p:set>
                                    <p:anim calcmode="lin" valueType="num">
                                      <p:cBhvr additive="base">
                                        <p:cTn id="49" dur="500" fill="hold"/>
                                        <p:tgtEl>
                                          <p:spTgt spid="13314">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331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0" y="954088"/>
            <a:ext cx="9144000" cy="4688378"/>
          </a:xfrm>
          <a:prstGeom prst="rect">
            <a:avLst/>
          </a:prstGeom>
        </p:spPr>
      </p:pic>
      <p:sp>
        <p:nvSpPr>
          <p:cNvPr id="5" name="TextBox 4"/>
          <p:cNvSpPr txBox="1"/>
          <p:nvPr/>
        </p:nvSpPr>
        <p:spPr>
          <a:xfrm>
            <a:off x="3622041" y="4294620"/>
            <a:ext cx="1152128" cy="261610"/>
          </a:xfrm>
          <a:prstGeom prst="rect">
            <a:avLst/>
          </a:prstGeom>
          <a:noFill/>
        </p:spPr>
        <p:txBody>
          <a:bodyPr wrap="square" rtlCol="0">
            <a:spAutoFit/>
          </a:bodyPr>
          <a:lstStyle/>
          <a:p>
            <a:r>
              <a:rPr lang="en-MY" sz="1100" dirty="0" smtClean="0">
                <a:solidFill>
                  <a:schemeClr val="bg1"/>
                </a:solidFill>
              </a:rPr>
              <a:t>KITCHEN</a:t>
            </a:r>
            <a:endParaRPr lang="en-MY" sz="1100" dirty="0">
              <a:solidFill>
                <a:schemeClr val="bg1"/>
              </a:solidFill>
            </a:endParaRPr>
          </a:p>
        </p:txBody>
      </p:sp>
      <p:sp>
        <p:nvSpPr>
          <p:cNvPr id="6" name="TextBox 5"/>
          <p:cNvSpPr txBox="1"/>
          <p:nvPr/>
        </p:nvSpPr>
        <p:spPr>
          <a:xfrm>
            <a:off x="2359611" y="4429738"/>
            <a:ext cx="1080120" cy="261610"/>
          </a:xfrm>
          <a:prstGeom prst="rect">
            <a:avLst/>
          </a:prstGeom>
          <a:noFill/>
        </p:spPr>
        <p:txBody>
          <a:bodyPr wrap="square" rtlCol="0">
            <a:spAutoFit/>
          </a:bodyPr>
          <a:lstStyle/>
          <a:p>
            <a:r>
              <a:rPr lang="en-MY" sz="1100" dirty="0" smtClean="0">
                <a:solidFill>
                  <a:schemeClr val="bg1"/>
                </a:solidFill>
              </a:rPr>
              <a:t>DINING ROOM</a:t>
            </a:r>
            <a:endParaRPr lang="en-MY" sz="1100" dirty="0">
              <a:solidFill>
                <a:schemeClr val="bg1"/>
              </a:solidFill>
            </a:endParaRPr>
          </a:p>
        </p:txBody>
      </p:sp>
      <p:sp>
        <p:nvSpPr>
          <p:cNvPr id="7" name="TextBox 6"/>
          <p:cNvSpPr txBox="1"/>
          <p:nvPr/>
        </p:nvSpPr>
        <p:spPr>
          <a:xfrm>
            <a:off x="2935675" y="3429000"/>
            <a:ext cx="1008112" cy="261610"/>
          </a:xfrm>
          <a:prstGeom prst="rect">
            <a:avLst/>
          </a:prstGeom>
          <a:noFill/>
        </p:spPr>
        <p:txBody>
          <a:bodyPr wrap="square" rtlCol="0">
            <a:spAutoFit/>
          </a:bodyPr>
          <a:lstStyle/>
          <a:p>
            <a:r>
              <a:rPr lang="en-MY" sz="1100" dirty="0" smtClean="0">
                <a:solidFill>
                  <a:schemeClr val="bg1"/>
                </a:solidFill>
              </a:rPr>
              <a:t>LIVING AREA</a:t>
            </a:r>
            <a:endParaRPr lang="en-MY" sz="1100" dirty="0">
              <a:solidFill>
                <a:schemeClr val="bg1"/>
              </a:solidFill>
            </a:endParaRPr>
          </a:p>
        </p:txBody>
      </p:sp>
      <p:sp>
        <p:nvSpPr>
          <p:cNvPr id="8" name="TextBox 7"/>
          <p:cNvSpPr txBox="1"/>
          <p:nvPr/>
        </p:nvSpPr>
        <p:spPr>
          <a:xfrm>
            <a:off x="3799771" y="2239391"/>
            <a:ext cx="1204277" cy="261610"/>
          </a:xfrm>
          <a:prstGeom prst="rect">
            <a:avLst/>
          </a:prstGeom>
          <a:noFill/>
        </p:spPr>
        <p:txBody>
          <a:bodyPr wrap="square" rtlCol="0">
            <a:spAutoFit/>
          </a:bodyPr>
          <a:lstStyle/>
          <a:p>
            <a:r>
              <a:rPr lang="en-MY" sz="1050" dirty="0" smtClean="0">
                <a:solidFill>
                  <a:schemeClr val="bg1"/>
                </a:solidFill>
              </a:rPr>
              <a:t>BEDROOM</a:t>
            </a:r>
            <a:endParaRPr lang="en-MY" sz="1050" dirty="0">
              <a:solidFill>
                <a:schemeClr val="bg1"/>
              </a:solidFill>
            </a:endParaRPr>
          </a:p>
        </p:txBody>
      </p:sp>
      <p:sp>
        <p:nvSpPr>
          <p:cNvPr id="9" name="TextBox 8"/>
          <p:cNvSpPr txBox="1"/>
          <p:nvPr/>
        </p:nvSpPr>
        <p:spPr>
          <a:xfrm>
            <a:off x="2429596" y="2239391"/>
            <a:ext cx="1204277" cy="261610"/>
          </a:xfrm>
          <a:prstGeom prst="rect">
            <a:avLst/>
          </a:prstGeom>
          <a:noFill/>
        </p:spPr>
        <p:txBody>
          <a:bodyPr wrap="square" rtlCol="0">
            <a:spAutoFit/>
          </a:bodyPr>
          <a:lstStyle/>
          <a:p>
            <a:r>
              <a:rPr lang="en-MY" sz="1050" dirty="0" smtClean="0">
                <a:solidFill>
                  <a:schemeClr val="bg1"/>
                </a:solidFill>
              </a:rPr>
              <a:t>BEDROOM</a:t>
            </a:r>
            <a:endParaRPr lang="en-MY" sz="1050" dirty="0">
              <a:solidFill>
                <a:schemeClr val="bg1"/>
              </a:solidFill>
            </a:endParaRPr>
          </a:p>
        </p:txBody>
      </p:sp>
      <p:sp>
        <p:nvSpPr>
          <p:cNvPr id="10" name="TextBox 9"/>
          <p:cNvSpPr txBox="1"/>
          <p:nvPr/>
        </p:nvSpPr>
        <p:spPr>
          <a:xfrm>
            <a:off x="7467306" y="2378447"/>
            <a:ext cx="2016224" cy="261610"/>
          </a:xfrm>
          <a:prstGeom prst="rect">
            <a:avLst/>
          </a:prstGeom>
          <a:noFill/>
        </p:spPr>
        <p:txBody>
          <a:bodyPr wrap="square" rtlCol="0">
            <a:spAutoFit/>
          </a:bodyPr>
          <a:lstStyle/>
          <a:p>
            <a:r>
              <a:rPr lang="en-MY" sz="1100" dirty="0" smtClean="0">
                <a:solidFill>
                  <a:schemeClr val="bg1"/>
                </a:solidFill>
              </a:rPr>
              <a:t>GARAGE</a:t>
            </a:r>
            <a:endParaRPr lang="en-MY" sz="1100" dirty="0">
              <a:solidFill>
                <a:schemeClr val="bg1"/>
              </a:solidFill>
            </a:endParaRPr>
          </a:p>
        </p:txBody>
      </p:sp>
      <p:cxnSp>
        <p:nvCxnSpPr>
          <p:cNvPr id="18" name="Straight Arrow Connector 17"/>
          <p:cNvCxnSpPr/>
          <p:nvPr/>
        </p:nvCxnSpPr>
        <p:spPr>
          <a:xfrm>
            <a:off x="1079612" y="3061345"/>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556048" y="3061345"/>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59611" y="3298277"/>
            <a:ext cx="324036" cy="57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77037" y="3307802"/>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219326" y="3306559"/>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37753" y="3307802"/>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64088" y="3690610"/>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364088" y="3213745"/>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575635" y="4339016"/>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076448" y="4322158"/>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678529" y="4311123"/>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239891" y="4322158"/>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772304" y="4311123"/>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879351" y="2640057"/>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097693" y="2640057"/>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683647" y="2640057"/>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a:off x="3882731" y="3061345"/>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619751" y="2903146"/>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a:off x="2267578" y="3036589"/>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1902167" y="3192073"/>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1855261" y="4014646"/>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017279" y="4339016"/>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a:off x="5050997" y="4014646"/>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855261" y="3591018"/>
            <a:ext cx="324036"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519608" y="2903239"/>
            <a:ext cx="324036"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563927" y="2910878"/>
            <a:ext cx="324036"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121950" y="2921941"/>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5016131" y="3056489"/>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466768" y="5811361"/>
            <a:ext cx="3006500" cy="707886"/>
          </a:xfrm>
          <a:prstGeom prst="rect">
            <a:avLst/>
          </a:prstGeom>
          <a:noFill/>
        </p:spPr>
        <p:txBody>
          <a:bodyPr wrap="square" rtlCol="0">
            <a:spAutoFit/>
          </a:bodyPr>
          <a:lstStyle/>
          <a:p>
            <a:pPr algn="ctr"/>
            <a:r>
              <a:rPr lang="en-MY" sz="2000" b="1" dirty="0" smtClean="0">
                <a:latin typeface="Haettenschweiler"/>
              </a:rPr>
              <a:t>CIRCULATION AT THE GROUND FLOOR</a:t>
            </a:r>
            <a:endParaRPr lang="en-MY" sz="2000" b="1" dirty="0">
              <a:latin typeface="Haettenschweiler"/>
            </a:endParaRPr>
          </a:p>
        </p:txBody>
      </p:sp>
      <p:sp>
        <p:nvSpPr>
          <p:cNvPr id="2" name="TextBox 1"/>
          <p:cNvSpPr txBox="1"/>
          <p:nvPr/>
        </p:nvSpPr>
        <p:spPr>
          <a:xfrm>
            <a:off x="5940152" y="5703639"/>
            <a:ext cx="3024336" cy="923330"/>
          </a:xfrm>
          <a:prstGeom prst="rect">
            <a:avLst/>
          </a:prstGeom>
          <a:noFill/>
        </p:spPr>
        <p:txBody>
          <a:bodyPr wrap="square" rtlCol="0">
            <a:spAutoFit/>
          </a:bodyPr>
          <a:lstStyle/>
          <a:p>
            <a:r>
              <a:rPr lang="en-MY" dirty="0" smtClean="0">
                <a:latin typeface="Haettenschweiler"/>
              </a:rPr>
              <a:t>Indicator:</a:t>
            </a:r>
          </a:p>
          <a:p>
            <a:r>
              <a:rPr lang="en-MY" dirty="0">
                <a:latin typeface="Haettenschweiler"/>
              </a:rPr>
              <a:t> </a:t>
            </a:r>
            <a:r>
              <a:rPr lang="en-MY" dirty="0" smtClean="0">
                <a:latin typeface="Haettenschweiler"/>
              </a:rPr>
              <a:t>        Horizontal circulation</a:t>
            </a:r>
          </a:p>
          <a:p>
            <a:r>
              <a:rPr lang="en-MY" dirty="0" smtClean="0">
                <a:latin typeface="Haettenschweiler"/>
              </a:rPr>
              <a:t>         Vertical circulation</a:t>
            </a:r>
            <a:endParaRPr lang="en-MY" dirty="0">
              <a:latin typeface="Haettenschweiler"/>
            </a:endParaRPr>
          </a:p>
        </p:txBody>
      </p:sp>
      <p:cxnSp>
        <p:nvCxnSpPr>
          <p:cNvPr id="51" name="Straight Arrow Connector 50"/>
          <p:cNvCxnSpPr/>
          <p:nvPr/>
        </p:nvCxnSpPr>
        <p:spPr>
          <a:xfrm>
            <a:off x="6092197" y="6165304"/>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092197" y="6381328"/>
            <a:ext cx="324036"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4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500" fill="hold"/>
                                        <p:tgtEl>
                                          <p:spTgt spid="50"/>
                                        </p:tgtEl>
                                        <p:attrNameLst>
                                          <p:attrName>ppt_x</p:attrName>
                                        </p:attrNameLst>
                                      </p:cBhvr>
                                      <p:tavLst>
                                        <p:tav tm="0">
                                          <p:val>
                                            <p:strVal val="#ppt_x"/>
                                          </p:val>
                                        </p:tav>
                                        <p:tav tm="100000">
                                          <p:val>
                                            <p:strVal val="#ppt_x"/>
                                          </p:val>
                                        </p:tav>
                                      </p:tavLst>
                                    </p:anim>
                                    <p:anim calcmode="lin" valueType="num">
                                      <p:cBhvr additive="base">
                                        <p:cTn id="1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r="4675" b="7457"/>
          <a:stretch/>
        </p:blipFill>
        <p:spPr>
          <a:xfrm>
            <a:off x="34404" y="908719"/>
            <a:ext cx="9144000" cy="4927457"/>
          </a:xfrm>
          <a:prstGeom prst="rect">
            <a:avLst/>
          </a:prstGeom>
        </p:spPr>
      </p:pic>
      <p:sp>
        <p:nvSpPr>
          <p:cNvPr id="5" name="TextBox 4"/>
          <p:cNvSpPr txBox="1"/>
          <p:nvPr/>
        </p:nvSpPr>
        <p:spPr>
          <a:xfrm>
            <a:off x="2942703" y="2400718"/>
            <a:ext cx="1364453" cy="261610"/>
          </a:xfrm>
          <a:prstGeom prst="rect">
            <a:avLst/>
          </a:prstGeom>
          <a:noFill/>
        </p:spPr>
        <p:txBody>
          <a:bodyPr wrap="square" rtlCol="0">
            <a:spAutoFit/>
          </a:bodyPr>
          <a:lstStyle/>
          <a:p>
            <a:r>
              <a:rPr lang="en-MY" sz="1100" dirty="0" smtClean="0">
                <a:solidFill>
                  <a:schemeClr val="bg1"/>
                </a:solidFill>
              </a:rPr>
              <a:t>BEDROOM</a:t>
            </a:r>
            <a:endParaRPr lang="en-MY" sz="1100" dirty="0">
              <a:solidFill>
                <a:schemeClr val="bg1"/>
              </a:solidFill>
            </a:endParaRPr>
          </a:p>
        </p:txBody>
      </p:sp>
      <p:sp>
        <p:nvSpPr>
          <p:cNvPr id="6" name="TextBox 5"/>
          <p:cNvSpPr txBox="1"/>
          <p:nvPr/>
        </p:nvSpPr>
        <p:spPr>
          <a:xfrm>
            <a:off x="5004048" y="2067992"/>
            <a:ext cx="864096" cy="261610"/>
          </a:xfrm>
          <a:prstGeom prst="rect">
            <a:avLst/>
          </a:prstGeom>
          <a:noFill/>
        </p:spPr>
        <p:txBody>
          <a:bodyPr wrap="square" rtlCol="0">
            <a:spAutoFit/>
          </a:bodyPr>
          <a:lstStyle/>
          <a:p>
            <a:pPr algn="ctr"/>
            <a:r>
              <a:rPr lang="en-MY" sz="1100" dirty="0" smtClean="0">
                <a:solidFill>
                  <a:schemeClr val="bg1"/>
                </a:solidFill>
              </a:rPr>
              <a:t>CLOSET</a:t>
            </a:r>
            <a:endParaRPr lang="en-MY" sz="1100" dirty="0">
              <a:solidFill>
                <a:schemeClr val="bg1"/>
              </a:solidFill>
            </a:endParaRPr>
          </a:p>
        </p:txBody>
      </p:sp>
      <p:sp>
        <p:nvSpPr>
          <p:cNvPr id="7" name="TextBox 6"/>
          <p:cNvSpPr txBox="1"/>
          <p:nvPr/>
        </p:nvSpPr>
        <p:spPr>
          <a:xfrm>
            <a:off x="6012160" y="4775155"/>
            <a:ext cx="1296144" cy="261610"/>
          </a:xfrm>
          <a:prstGeom prst="rect">
            <a:avLst/>
          </a:prstGeom>
          <a:noFill/>
        </p:spPr>
        <p:txBody>
          <a:bodyPr wrap="square" rtlCol="0">
            <a:spAutoFit/>
          </a:bodyPr>
          <a:lstStyle/>
          <a:p>
            <a:r>
              <a:rPr lang="en-MY" sz="1100" dirty="0" smtClean="0">
                <a:solidFill>
                  <a:schemeClr val="bg1"/>
                </a:solidFill>
              </a:rPr>
              <a:t>OUTDOOR DECK</a:t>
            </a:r>
            <a:endParaRPr lang="en-MY" sz="1100" dirty="0">
              <a:solidFill>
                <a:schemeClr val="bg1"/>
              </a:solidFill>
            </a:endParaRPr>
          </a:p>
        </p:txBody>
      </p:sp>
      <p:sp>
        <p:nvSpPr>
          <p:cNvPr id="8" name="TextBox 7"/>
          <p:cNvSpPr txBox="1"/>
          <p:nvPr/>
        </p:nvSpPr>
        <p:spPr>
          <a:xfrm>
            <a:off x="4890368" y="3564632"/>
            <a:ext cx="1440160" cy="261610"/>
          </a:xfrm>
          <a:prstGeom prst="rect">
            <a:avLst/>
          </a:prstGeom>
          <a:noFill/>
        </p:spPr>
        <p:txBody>
          <a:bodyPr wrap="square" rtlCol="0">
            <a:spAutoFit/>
          </a:bodyPr>
          <a:lstStyle/>
          <a:p>
            <a:pPr algn="ctr"/>
            <a:r>
              <a:rPr lang="en-MY" sz="1100" dirty="0" smtClean="0">
                <a:solidFill>
                  <a:schemeClr val="bg1"/>
                </a:solidFill>
              </a:rPr>
              <a:t>MASTER BEDROOM</a:t>
            </a:r>
            <a:endParaRPr lang="en-MY" sz="1100" dirty="0">
              <a:solidFill>
                <a:schemeClr val="bg1"/>
              </a:solidFill>
            </a:endParaRPr>
          </a:p>
        </p:txBody>
      </p:sp>
      <p:sp>
        <p:nvSpPr>
          <p:cNvPr id="9" name="TextBox 8"/>
          <p:cNvSpPr txBox="1"/>
          <p:nvPr/>
        </p:nvSpPr>
        <p:spPr>
          <a:xfrm>
            <a:off x="3064510" y="6093296"/>
            <a:ext cx="3006500" cy="400110"/>
          </a:xfrm>
          <a:prstGeom prst="rect">
            <a:avLst/>
          </a:prstGeom>
          <a:noFill/>
        </p:spPr>
        <p:txBody>
          <a:bodyPr wrap="square" rtlCol="0">
            <a:spAutoFit/>
          </a:bodyPr>
          <a:lstStyle/>
          <a:p>
            <a:pPr algn="ctr"/>
            <a:r>
              <a:rPr lang="en-MY" sz="2000" b="1" dirty="0" smtClean="0">
                <a:latin typeface="Haettenschweiler"/>
              </a:rPr>
              <a:t>FIRST FLOOR PLAN</a:t>
            </a:r>
            <a:endParaRPr lang="en-MY" sz="2000" b="1" dirty="0">
              <a:latin typeface="Haettenschweiler"/>
            </a:endParaRPr>
          </a:p>
        </p:txBody>
      </p:sp>
    </p:spTree>
    <p:extLst>
      <p:ext uri="{BB962C8B-B14F-4D97-AF65-F5344CB8AC3E}">
        <p14:creationId xmlns:p14="http://schemas.microsoft.com/office/powerpoint/2010/main" val="24266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r="4675" b="7457"/>
          <a:stretch/>
        </p:blipFill>
        <p:spPr>
          <a:xfrm>
            <a:off x="225120" y="643379"/>
            <a:ext cx="8129507" cy="4927457"/>
          </a:xfrm>
          <a:prstGeom prst="rect">
            <a:avLst/>
          </a:prstGeom>
        </p:spPr>
      </p:pic>
      <p:sp>
        <p:nvSpPr>
          <p:cNvPr id="5" name="TextBox 4"/>
          <p:cNvSpPr txBox="1"/>
          <p:nvPr/>
        </p:nvSpPr>
        <p:spPr>
          <a:xfrm>
            <a:off x="2880319" y="2139108"/>
            <a:ext cx="1364453" cy="261610"/>
          </a:xfrm>
          <a:prstGeom prst="rect">
            <a:avLst/>
          </a:prstGeom>
          <a:noFill/>
        </p:spPr>
        <p:txBody>
          <a:bodyPr wrap="square" rtlCol="0">
            <a:spAutoFit/>
          </a:bodyPr>
          <a:lstStyle/>
          <a:p>
            <a:r>
              <a:rPr lang="en-MY" sz="1100" dirty="0" smtClean="0">
                <a:solidFill>
                  <a:schemeClr val="bg1"/>
                </a:solidFill>
              </a:rPr>
              <a:t>BEDROOM</a:t>
            </a:r>
            <a:endParaRPr lang="en-MY" sz="1100" dirty="0">
              <a:solidFill>
                <a:schemeClr val="bg1"/>
              </a:solidFill>
            </a:endParaRPr>
          </a:p>
        </p:txBody>
      </p:sp>
      <p:sp>
        <p:nvSpPr>
          <p:cNvPr id="6" name="TextBox 5"/>
          <p:cNvSpPr txBox="1"/>
          <p:nvPr/>
        </p:nvSpPr>
        <p:spPr>
          <a:xfrm>
            <a:off x="4499992" y="1794736"/>
            <a:ext cx="864096" cy="261610"/>
          </a:xfrm>
          <a:prstGeom prst="rect">
            <a:avLst/>
          </a:prstGeom>
          <a:noFill/>
        </p:spPr>
        <p:txBody>
          <a:bodyPr wrap="square" rtlCol="0">
            <a:spAutoFit/>
          </a:bodyPr>
          <a:lstStyle/>
          <a:p>
            <a:pPr algn="ctr"/>
            <a:r>
              <a:rPr lang="en-MY" sz="1100" dirty="0" smtClean="0">
                <a:solidFill>
                  <a:schemeClr val="bg1"/>
                </a:solidFill>
              </a:rPr>
              <a:t>CLOSET</a:t>
            </a:r>
            <a:endParaRPr lang="en-MY" sz="1100" dirty="0">
              <a:solidFill>
                <a:schemeClr val="bg1"/>
              </a:solidFill>
            </a:endParaRPr>
          </a:p>
        </p:txBody>
      </p:sp>
      <p:sp>
        <p:nvSpPr>
          <p:cNvPr id="8" name="TextBox 7"/>
          <p:cNvSpPr txBox="1"/>
          <p:nvPr/>
        </p:nvSpPr>
        <p:spPr>
          <a:xfrm>
            <a:off x="4499992" y="3162055"/>
            <a:ext cx="1440160" cy="261610"/>
          </a:xfrm>
          <a:prstGeom prst="rect">
            <a:avLst/>
          </a:prstGeom>
          <a:noFill/>
        </p:spPr>
        <p:txBody>
          <a:bodyPr wrap="square" rtlCol="0">
            <a:spAutoFit/>
          </a:bodyPr>
          <a:lstStyle/>
          <a:p>
            <a:pPr algn="ctr"/>
            <a:r>
              <a:rPr lang="en-MY" sz="1100" dirty="0" smtClean="0">
                <a:solidFill>
                  <a:schemeClr val="bg1"/>
                </a:solidFill>
              </a:rPr>
              <a:t>MASTER BEDROOM</a:t>
            </a:r>
            <a:endParaRPr lang="en-MY" sz="1100" dirty="0">
              <a:solidFill>
                <a:schemeClr val="bg1"/>
              </a:solidFill>
            </a:endParaRPr>
          </a:p>
        </p:txBody>
      </p:sp>
      <p:sp>
        <p:nvSpPr>
          <p:cNvPr id="9" name="TextBox 8"/>
          <p:cNvSpPr txBox="1"/>
          <p:nvPr/>
        </p:nvSpPr>
        <p:spPr>
          <a:xfrm>
            <a:off x="5545863" y="4639925"/>
            <a:ext cx="1296144" cy="261610"/>
          </a:xfrm>
          <a:prstGeom prst="rect">
            <a:avLst/>
          </a:prstGeom>
          <a:noFill/>
        </p:spPr>
        <p:txBody>
          <a:bodyPr wrap="square" rtlCol="0">
            <a:spAutoFit/>
          </a:bodyPr>
          <a:lstStyle/>
          <a:p>
            <a:r>
              <a:rPr lang="en-MY" sz="1100" dirty="0" smtClean="0">
                <a:solidFill>
                  <a:schemeClr val="bg1"/>
                </a:solidFill>
              </a:rPr>
              <a:t>OUTDOOR DECK</a:t>
            </a:r>
            <a:endParaRPr lang="en-MY" sz="1100" dirty="0">
              <a:solidFill>
                <a:schemeClr val="bg1"/>
              </a:solidFill>
            </a:endParaRPr>
          </a:p>
        </p:txBody>
      </p:sp>
      <p:cxnSp>
        <p:nvCxnSpPr>
          <p:cNvPr id="11" name="Straight Arrow Connector 10"/>
          <p:cNvCxnSpPr/>
          <p:nvPr/>
        </p:nvCxnSpPr>
        <p:spPr>
          <a:xfrm>
            <a:off x="3605808" y="2838847"/>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879351" y="3166615"/>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a:off x="3879352" y="2676829"/>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44772" y="2506917"/>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529416" y="2492973"/>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a:off x="3879352" y="2218364"/>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27855" y="3461070"/>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562545" y="3461070"/>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4481990" y="3775812"/>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08004" y="3461070"/>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770022" y="2506917"/>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094058" y="3462702"/>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45863" y="3461070"/>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a:off x="5529219" y="3107107"/>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258845" y="2492973"/>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778134" y="2492973"/>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a:off x="4913077" y="2170321"/>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059832" y="3459448"/>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a:off x="2718301" y="3261647"/>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986032" y="2493660"/>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2657085" y="2553421"/>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621457" y="2838847"/>
            <a:ext cx="3240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974521" y="5788878"/>
            <a:ext cx="3006500" cy="707886"/>
          </a:xfrm>
          <a:prstGeom prst="rect">
            <a:avLst/>
          </a:prstGeom>
          <a:noFill/>
        </p:spPr>
        <p:txBody>
          <a:bodyPr wrap="square" rtlCol="0">
            <a:spAutoFit/>
          </a:bodyPr>
          <a:lstStyle/>
          <a:p>
            <a:pPr algn="ctr"/>
            <a:r>
              <a:rPr lang="en-MY" sz="2000" b="1" dirty="0" smtClean="0">
                <a:latin typeface="Haettenschweiler"/>
              </a:rPr>
              <a:t>CIRCULATION AT THE FIRST FLOOR</a:t>
            </a:r>
            <a:endParaRPr lang="en-MY" sz="2000" b="1" dirty="0">
              <a:latin typeface="Haettenschweiler"/>
            </a:endParaRPr>
          </a:p>
        </p:txBody>
      </p:sp>
    </p:spTree>
    <p:extLst>
      <p:ext uri="{BB962C8B-B14F-4D97-AF65-F5344CB8AC3E}">
        <p14:creationId xmlns:p14="http://schemas.microsoft.com/office/powerpoint/2010/main" val="296647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ppt_x"/>
                                          </p:val>
                                        </p:tav>
                                        <p:tav tm="100000">
                                          <p:val>
                                            <p:strVal val="#ppt_x"/>
                                          </p:val>
                                        </p:tav>
                                      </p:tavLst>
                                    </p:anim>
                                    <p:anim calcmode="lin" valueType="num">
                                      <p:cBhvr additive="base">
                                        <p:cTn id="1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7541" y="1013520"/>
            <a:ext cx="5112568" cy="3456384"/>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929112" y="3068960"/>
            <a:ext cx="5034737" cy="3596283"/>
          </a:xfrm>
          <a:prstGeom prst="rect">
            <a:avLst/>
          </a:prstGeom>
        </p:spPr>
      </p:pic>
      <p:sp>
        <p:nvSpPr>
          <p:cNvPr id="5" name="Subtitle 4"/>
          <p:cNvSpPr>
            <a:spLocks noGrp="1"/>
          </p:cNvSpPr>
          <p:nvPr>
            <p:ph type="subTitle" idx="1"/>
          </p:nvPr>
        </p:nvSpPr>
        <p:spPr>
          <a:xfrm>
            <a:off x="683568" y="348318"/>
            <a:ext cx="7848872" cy="1752600"/>
          </a:xfrm>
        </p:spPr>
        <p:txBody>
          <a:bodyPr>
            <a:normAutofit/>
          </a:bodyPr>
          <a:lstStyle/>
          <a:p>
            <a:r>
              <a:rPr lang="en-MY" sz="2800" dirty="0" smtClean="0">
                <a:latin typeface="Haettenschweiler"/>
              </a:rPr>
              <a:t>SECTION DRAWINGS OF THE BUILDING</a:t>
            </a:r>
            <a:endParaRPr lang="en-MY" sz="2800" dirty="0">
              <a:latin typeface="Haettenschweiler"/>
            </a:endParaRPr>
          </a:p>
        </p:txBody>
      </p:sp>
      <p:sp>
        <p:nvSpPr>
          <p:cNvPr id="6" name="TextBox 5"/>
          <p:cNvSpPr txBox="1"/>
          <p:nvPr/>
        </p:nvSpPr>
        <p:spPr>
          <a:xfrm>
            <a:off x="5818832" y="1700808"/>
            <a:ext cx="2232248" cy="400110"/>
          </a:xfrm>
          <a:prstGeom prst="rect">
            <a:avLst/>
          </a:prstGeom>
          <a:noFill/>
        </p:spPr>
        <p:txBody>
          <a:bodyPr wrap="square" rtlCol="0">
            <a:spAutoFit/>
          </a:bodyPr>
          <a:lstStyle/>
          <a:p>
            <a:pPr algn="ctr"/>
            <a:r>
              <a:rPr lang="en-MY" sz="2000" dirty="0" smtClean="0">
                <a:latin typeface="Haettenschweiler"/>
              </a:rPr>
              <a:t>SECTION A</a:t>
            </a:r>
            <a:endParaRPr lang="en-MY" sz="2000" dirty="0">
              <a:latin typeface="Haettenschweiler"/>
            </a:endParaRPr>
          </a:p>
        </p:txBody>
      </p:sp>
      <p:sp>
        <p:nvSpPr>
          <p:cNvPr id="7" name="TextBox 6"/>
          <p:cNvSpPr txBox="1"/>
          <p:nvPr/>
        </p:nvSpPr>
        <p:spPr>
          <a:xfrm>
            <a:off x="827584" y="5229200"/>
            <a:ext cx="2232248" cy="400110"/>
          </a:xfrm>
          <a:prstGeom prst="rect">
            <a:avLst/>
          </a:prstGeom>
          <a:noFill/>
        </p:spPr>
        <p:txBody>
          <a:bodyPr wrap="square" rtlCol="0">
            <a:spAutoFit/>
          </a:bodyPr>
          <a:lstStyle/>
          <a:p>
            <a:pPr algn="ctr"/>
            <a:r>
              <a:rPr lang="en-MY" sz="2000" dirty="0" smtClean="0">
                <a:latin typeface="Haettenschweiler"/>
              </a:rPr>
              <a:t>SECTION B</a:t>
            </a:r>
            <a:endParaRPr lang="en-MY" sz="2000" dirty="0">
              <a:latin typeface="Haettenschweiler"/>
            </a:endParaRPr>
          </a:p>
        </p:txBody>
      </p:sp>
    </p:spTree>
    <p:extLst>
      <p:ext uri="{BB962C8B-B14F-4D97-AF65-F5344CB8AC3E}">
        <p14:creationId xmlns:p14="http://schemas.microsoft.com/office/powerpoint/2010/main" val="165812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80928"/>
            <a:ext cx="8229600" cy="1143000"/>
          </a:xfrm>
        </p:spPr>
        <p:txBody>
          <a:bodyPr>
            <a:normAutofit/>
          </a:bodyPr>
          <a:lstStyle/>
          <a:p>
            <a:r>
              <a:rPr lang="en-MY" sz="6000" b="1" dirty="0" smtClean="0">
                <a:latin typeface="Simplified Arabic Fixed" panose="02070309020205020404" pitchFamily="49" charset="-78"/>
                <a:cs typeface="Simplified Arabic Fixed" panose="02070309020205020404" pitchFamily="49" charset="-78"/>
              </a:rPr>
              <a:t>THANK YOU</a:t>
            </a:r>
            <a:endParaRPr lang="en-MY" sz="6000" b="1" dirty="0">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74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395536" y="764704"/>
            <a:ext cx="8305800" cy="5688632"/>
          </a:xfrm>
        </p:spPr>
        <p:txBody>
          <a:bodyPr>
            <a:noAutofit/>
          </a:bodyPr>
          <a:lstStyle/>
          <a:p>
            <a:pPr algn="l" eaLnBrk="1" hangingPunct="1"/>
            <a:endParaRPr lang="en-US" altLang="en-US" sz="1800" b="1" dirty="0" smtClean="0">
              <a:solidFill>
                <a:schemeClr val="tx1"/>
              </a:solidFill>
              <a:ea typeface="ＭＳ Ｐゴシック" pitchFamily="34" charset="-128"/>
            </a:endParaRPr>
          </a:p>
          <a:p>
            <a:pPr algn="l"/>
            <a:r>
              <a:rPr lang="en-US" altLang="en-US" sz="2000" b="1" spc="100" dirty="0">
                <a:solidFill>
                  <a:schemeClr val="bg1"/>
                </a:solidFill>
                <a:latin typeface="Haettenschweiler"/>
                <a:ea typeface="ＭＳ Ｐゴシック" pitchFamily="34" charset="-128"/>
              </a:rPr>
              <a:t>1970’s</a:t>
            </a:r>
          </a:p>
          <a:p>
            <a:pPr algn="l"/>
            <a:r>
              <a:rPr lang="en-US" altLang="en-US" sz="2000" b="1" spc="100" dirty="0" err="1">
                <a:solidFill>
                  <a:schemeClr val="bg1"/>
                </a:solidFill>
                <a:latin typeface="Gulim" panose="020B0600000101010101" pitchFamily="34" charset="-127"/>
                <a:ea typeface="Gulim" panose="020B0600000101010101" pitchFamily="34" charset="-127"/>
              </a:rPr>
              <a:t>Gehry</a:t>
            </a:r>
            <a:r>
              <a:rPr lang="en-US" altLang="en-US" sz="2000" b="1" spc="100" dirty="0">
                <a:solidFill>
                  <a:schemeClr val="bg1"/>
                </a:solidFill>
                <a:latin typeface="Gulim" panose="020B0600000101010101" pitchFamily="34" charset="-127"/>
                <a:ea typeface="Gulim" panose="020B0600000101010101" pitchFamily="34" charset="-127"/>
              </a:rPr>
              <a:t> launched “Easy Edges” a cardboard furniture line and remodeled his home for his family in Santa Monica with the money earned. He began designing homes on regular basis.</a:t>
            </a:r>
          </a:p>
          <a:p>
            <a:pPr algn="l" eaLnBrk="1" hangingPunct="1"/>
            <a:endParaRPr lang="en-US" altLang="en-US" sz="2000" b="1" spc="100" dirty="0" smtClean="0">
              <a:solidFill>
                <a:schemeClr val="bg1"/>
              </a:solidFill>
              <a:ea typeface="ＭＳ Ｐゴシック" pitchFamily="34" charset="-128"/>
            </a:endParaRPr>
          </a:p>
          <a:p>
            <a:pPr algn="l" eaLnBrk="1" hangingPunct="1"/>
            <a:r>
              <a:rPr lang="en-US" altLang="en-US" sz="2000" b="1" spc="100" dirty="0" smtClean="0">
                <a:solidFill>
                  <a:schemeClr val="bg1"/>
                </a:solidFill>
                <a:latin typeface="Haettenschweiler"/>
                <a:ea typeface="ＭＳ Ｐゴシック" pitchFamily="34" charset="-128"/>
              </a:rPr>
              <a:t>2000’s</a:t>
            </a:r>
          </a:p>
          <a:p>
            <a:pPr algn="l" eaLnBrk="1" hangingPunct="1"/>
            <a:r>
              <a:rPr lang="en-US" altLang="en-US" sz="2000" b="1" spc="100" dirty="0" smtClean="0">
                <a:solidFill>
                  <a:schemeClr val="bg1"/>
                </a:solidFill>
                <a:latin typeface="Gulim" panose="020B0600000101010101" pitchFamily="34" charset="-127"/>
                <a:ea typeface="Gulim" panose="020B0600000101010101" pitchFamily="34" charset="-127"/>
              </a:rPr>
              <a:t>As </a:t>
            </a:r>
            <a:r>
              <a:rPr lang="en-US" altLang="en-US" sz="2000" b="1" spc="100" dirty="0" err="1" smtClean="0">
                <a:solidFill>
                  <a:schemeClr val="bg1"/>
                </a:solidFill>
                <a:latin typeface="Gulim" panose="020B0600000101010101" pitchFamily="34" charset="-127"/>
                <a:ea typeface="Gulim" panose="020B0600000101010101" pitchFamily="34" charset="-127"/>
              </a:rPr>
              <a:t>Gehry</a:t>
            </a:r>
            <a:r>
              <a:rPr lang="en-US" altLang="en-US" sz="2000" b="1" spc="100" dirty="0" smtClean="0">
                <a:solidFill>
                  <a:schemeClr val="bg1"/>
                </a:solidFill>
                <a:latin typeface="Gulim" panose="020B0600000101010101" pitchFamily="34" charset="-127"/>
                <a:ea typeface="Gulim" panose="020B0600000101010101" pitchFamily="34" charset="-127"/>
              </a:rPr>
              <a:t> achieved celebrity status, he built high concept buildings including </a:t>
            </a:r>
            <a:r>
              <a:rPr lang="en-US" altLang="en-US" sz="2000" b="1" spc="100" dirty="0" smtClean="0">
                <a:solidFill>
                  <a:schemeClr val="accent6">
                    <a:lumMod val="50000"/>
                  </a:schemeClr>
                </a:solidFill>
                <a:latin typeface="Gulim" panose="020B0600000101010101" pitchFamily="34" charset="-127"/>
                <a:ea typeface="Gulim" panose="020B0600000101010101" pitchFamily="34" charset="-127"/>
              </a:rPr>
              <a:t>Walt Disney Concert Hall in Los Angeles</a:t>
            </a:r>
            <a:r>
              <a:rPr lang="en-US" altLang="en-US" sz="2000" b="1" spc="100" dirty="0" smtClean="0">
                <a:solidFill>
                  <a:schemeClr val="bg1"/>
                </a:solidFill>
                <a:latin typeface="Gulim" panose="020B0600000101010101" pitchFamily="34" charset="-127"/>
                <a:ea typeface="Gulim" panose="020B0600000101010101" pitchFamily="34" charset="-127"/>
              </a:rPr>
              <a:t>, </a:t>
            </a:r>
            <a:r>
              <a:rPr lang="en-US" altLang="en-US" sz="2000" b="1" spc="100" dirty="0" smtClean="0">
                <a:solidFill>
                  <a:schemeClr val="accent6">
                    <a:lumMod val="50000"/>
                  </a:schemeClr>
                </a:solidFill>
                <a:latin typeface="Gulim" panose="020B0600000101010101" pitchFamily="34" charset="-127"/>
                <a:ea typeface="Gulim" panose="020B0600000101010101" pitchFamily="34" charset="-127"/>
              </a:rPr>
              <a:t>The Dancing House in Prague</a:t>
            </a:r>
            <a:r>
              <a:rPr lang="en-US" altLang="en-US" sz="2000" b="1" spc="100" dirty="0" smtClean="0">
                <a:solidFill>
                  <a:schemeClr val="bg1"/>
                </a:solidFill>
                <a:latin typeface="Gulim" panose="020B0600000101010101" pitchFamily="34" charset="-127"/>
                <a:ea typeface="Gulim" panose="020B0600000101010101" pitchFamily="34" charset="-127"/>
              </a:rPr>
              <a:t> and </a:t>
            </a:r>
            <a:r>
              <a:rPr lang="en-US" altLang="en-US" sz="2000" b="1" spc="100" dirty="0" smtClean="0">
                <a:solidFill>
                  <a:schemeClr val="accent6">
                    <a:lumMod val="50000"/>
                  </a:schemeClr>
                </a:solidFill>
                <a:latin typeface="Gulim" panose="020B0600000101010101" pitchFamily="34" charset="-127"/>
                <a:ea typeface="Gulim" panose="020B0600000101010101" pitchFamily="34" charset="-127"/>
              </a:rPr>
              <a:t>The Guggenheim Museum building in Bilbao , Spain </a:t>
            </a:r>
          </a:p>
          <a:p>
            <a:pPr algn="l" eaLnBrk="1" hangingPunct="1"/>
            <a:endParaRPr lang="en-US" altLang="en-US" sz="1800" b="1" spc="100" dirty="0" smtClean="0">
              <a:solidFill>
                <a:schemeClr val="bg1"/>
              </a:solidFill>
              <a:ea typeface="ＭＳ Ｐゴシック" pitchFamily="34" charset="-128"/>
            </a:endParaRPr>
          </a:p>
          <a:p>
            <a:pPr algn="l" eaLnBrk="1" hangingPunct="1"/>
            <a:r>
              <a:rPr lang="en-US" altLang="en-US" sz="2000" b="1" spc="100" dirty="0" smtClean="0">
                <a:solidFill>
                  <a:schemeClr val="bg1"/>
                </a:solidFill>
                <a:latin typeface="Haettenschweiler"/>
                <a:ea typeface="ＭＳ Ｐゴシック" pitchFamily="34" charset="-128"/>
              </a:rPr>
              <a:t>LATER LIFE</a:t>
            </a:r>
          </a:p>
          <a:p>
            <a:pPr algn="l" eaLnBrk="1" hangingPunct="1"/>
            <a:r>
              <a:rPr lang="en-US" altLang="en-US" sz="2000" b="1" spc="100" dirty="0" smtClean="0">
                <a:solidFill>
                  <a:schemeClr val="bg1"/>
                </a:solidFill>
                <a:latin typeface="Gulim" panose="020B0600000101010101" pitchFamily="34" charset="-127"/>
                <a:ea typeface="Gulim" panose="020B0600000101010101" pitchFamily="34" charset="-127"/>
              </a:rPr>
              <a:t>In recent years, </a:t>
            </a:r>
            <a:r>
              <a:rPr lang="en-US" altLang="en-US" sz="2000" b="1" spc="100" dirty="0" err="1" smtClean="0">
                <a:solidFill>
                  <a:schemeClr val="bg1"/>
                </a:solidFill>
                <a:latin typeface="Gulim" panose="020B0600000101010101" pitchFamily="34" charset="-127"/>
                <a:ea typeface="Gulim" panose="020B0600000101010101" pitchFamily="34" charset="-127"/>
              </a:rPr>
              <a:t>Gehry</a:t>
            </a:r>
            <a:r>
              <a:rPr lang="en-US" altLang="en-US" sz="2000" b="1" spc="100" dirty="0" smtClean="0">
                <a:solidFill>
                  <a:schemeClr val="bg1"/>
                </a:solidFill>
                <a:latin typeface="Gulim" panose="020B0600000101010101" pitchFamily="34" charset="-127"/>
                <a:ea typeface="Gulim" panose="020B0600000101010101" pitchFamily="34" charset="-127"/>
              </a:rPr>
              <a:t> has served as a professor of architecture in Columbia University, Yale and University of Southern California.</a:t>
            </a:r>
          </a:p>
          <a:p>
            <a:pPr algn="l" eaLnBrk="1" hangingPunct="1"/>
            <a:r>
              <a:rPr lang="en-US" altLang="en-US" sz="2000" spc="100" dirty="0" smtClean="0">
                <a:solidFill>
                  <a:schemeClr val="bg1"/>
                </a:solidFill>
                <a:ea typeface="ＭＳ Ｐゴシック" pitchFamily="34" charset="-128"/>
              </a:rPr>
              <a:t> </a:t>
            </a:r>
          </a:p>
          <a:p>
            <a:pPr algn="l" eaLnBrk="1" hangingPunct="1"/>
            <a:endParaRPr lang="en-US" altLang="en-US" sz="2000" dirty="0" smtClean="0">
              <a:solidFill>
                <a:schemeClr val="tx1"/>
              </a:solidFill>
              <a:ea typeface="ＭＳ Ｐゴシック" pitchFamily="34" charset="-128"/>
            </a:endParaRPr>
          </a:p>
        </p:txBody>
      </p:sp>
    </p:spTree>
    <p:extLst>
      <p:ext uri="{BB962C8B-B14F-4D97-AF65-F5344CB8AC3E}">
        <p14:creationId xmlns:p14="http://schemas.microsoft.com/office/powerpoint/2010/main" val="387449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4337">
                                            <p:txEl>
                                              <p:pRg st="1" end="1"/>
                                            </p:txEl>
                                          </p:spTgt>
                                        </p:tgtEl>
                                        <p:attrNameLst>
                                          <p:attrName>style.visibility</p:attrName>
                                        </p:attrNameLst>
                                      </p:cBhvr>
                                      <p:to>
                                        <p:strVal val="visible"/>
                                      </p:to>
                                    </p:set>
                                    <p:anim calcmode="lin" valueType="num">
                                      <p:cBhvr additive="base">
                                        <p:cTn id="7" dur="500" fill="hold"/>
                                        <p:tgtEl>
                                          <p:spTgt spid="1433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4337">
                                            <p:txEl>
                                              <p:pRg st="2" end="2"/>
                                            </p:txEl>
                                          </p:spTgt>
                                        </p:tgtEl>
                                        <p:attrNameLst>
                                          <p:attrName>style.visibility</p:attrName>
                                        </p:attrNameLst>
                                      </p:cBhvr>
                                      <p:to>
                                        <p:strVal val="visible"/>
                                      </p:to>
                                    </p:set>
                                    <p:anim calcmode="lin" valueType="num">
                                      <p:cBhvr additive="base">
                                        <p:cTn id="13" dur="500" fill="hold"/>
                                        <p:tgtEl>
                                          <p:spTgt spid="1433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3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4337">
                                            <p:txEl>
                                              <p:pRg st="4" end="4"/>
                                            </p:txEl>
                                          </p:spTgt>
                                        </p:tgtEl>
                                        <p:attrNameLst>
                                          <p:attrName>style.visibility</p:attrName>
                                        </p:attrNameLst>
                                      </p:cBhvr>
                                      <p:to>
                                        <p:strVal val="visible"/>
                                      </p:to>
                                    </p:set>
                                    <p:anim calcmode="lin" valueType="num">
                                      <p:cBhvr additive="base">
                                        <p:cTn id="19" dur="500" fill="hold"/>
                                        <p:tgtEl>
                                          <p:spTgt spid="1433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33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4337">
                                            <p:txEl>
                                              <p:pRg st="5" end="5"/>
                                            </p:txEl>
                                          </p:spTgt>
                                        </p:tgtEl>
                                        <p:attrNameLst>
                                          <p:attrName>style.visibility</p:attrName>
                                        </p:attrNameLst>
                                      </p:cBhvr>
                                      <p:to>
                                        <p:strVal val="visible"/>
                                      </p:to>
                                    </p:set>
                                    <p:anim calcmode="lin" valueType="num">
                                      <p:cBhvr additive="base">
                                        <p:cTn id="25" dur="500" fill="hold"/>
                                        <p:tgtEl>
                                          <p:spTgt spid="14337">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33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4337">
                                            <p:txEl>
                                              <p:pRg st="7" end="7"/>
                                            </p:txEl>
                                          </p:spTgt>
                                        </p:tgtEl>
                                        <p:attrNameLst>
                                          <p:attrName>style.visibility</p:attrName>
                                        </p:attrNameLst>
                                      </p:cBhvr>
                                      <p:to>
                                        <p:strVal val="visible"/>
                                      </p:to>
                                    </p:set>
                                    <p:anim calcmode="lin" valueType="num">
                                      <p:cBhvr additive="base">
                                        <p:cTn id="31" dur="500" fill="hold"/>
                                        <p:tgtEl>
                                          <p:spTgt spid="14337">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33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4337">
                                            <p:txEl>
                                              <p:pRg st="8" end="8"/>
                                            </p:txEl>
                                          </p:spTgt>
                                        </p:tgtEl>
                                        <p:attrNameLst>
                                          <p:attrName>style.visibility</p:attrName>
                                        </p:attrNameLst>
                                      </p:cBhvr>
                                      <p:to>
                                        <p:strVal val="visible"/>
                                      </p:to>
                                    </p:set>
                                    <p:anim calcmode="lin" valueType="num">
                                      <p:cBhvr additive="base">
                                        <p:cTn id="37" dur="500" fill="hold"/>
                                        <p:tgtEl>
                                          <p:spTgt spid="14337">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33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14337">
                                            <p:txEl>
                                              <p:pRg st="9" end="9"/>
                                            </p:txEl>
                                          </p:spTgt>
                                        </p:tgtEl>
                                        <p:attrNameLst>
                                          <p:attrName>style.visibility</p:attrName>
                                        </p:attrNameLst>
                                      </p:cBhvr>
                                      <p:to>
                                        <p:strVal val="visible"/>
                                      </p:to>
                                    </p:set>
                                    <p:anim calcmode="lin" valueType="num">
                                      <p:cBhvr additive="base">
                                        <p:cTn id="43" dur="500" fill="hold"/>
                                        <p:tgtEl>
                                          <p:spTgt spid="14337">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433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5108" y="2924944"/>
            <a:ext cx="8136904" cy="838200"/>
          </a:xfrm>
          <a:prstGeom prst="rect">
            <a:avLst/>
          </a:prstGeom>
          <a:noFill/>
          <a:ln w="25400" cap="flat" cmpd="sng" algn="ctr">
            <a:solidFill>
              <a:schemeClr val="dk1"/>
            </a:solidFill>
            <a:prstDash val="dashDot"/>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en-US" sz="4000" b="1" dirty="0" smtClean="0">
                <a:solidFill>
                  <a:schemeClr val="tx1"/>
                </a:solidFill>
                <a:latin typeface="Simplified Arabic Fixed" panose="02070309020205020404" pitchFamily="49" charset="-78"/>
                <a:cs typeface="Simplified Arabic Fixed" panose="02070309020205020404" pitchFamily="49" charset="-78"/>
              </a:rPr>
              <a:t>INTRODUCTION ON THE DESIGN</a:t>
            </a:r>
          </a:p>
        </p:txBody>
      </p:sp>
    </p:spTree>
    <p:extLst>
      <p:ext uri="{BB962C8B-B14F-4D97-AF65-F5344CB8AC3E}">
        <p14:creationId xmlns:p14="http://schemas.microsoft.com/office/powerpoint/2010/main" val="159367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11560" y="620688"/>
            <a:ext cx="7920880" cy="5760640"/>
          </a:xfrm>
        </p:spPr>
        <p:txBody>
          <a:bodyPr>
            <a:normAutofit lnSpcReduction="10000"/>
          </a:bodyPr>
          <a:lstStyle/>
          <a:p>
            <a:pPr marL="0" indent="0" eaLnBrk="1" hangingPunct="1">
              <a:lnSpc>
                <a:spcPct val="90000"/>
              </a:lnSpc>
              <a:buFont typeface="Arial" charset="0"/>
              <a:buNone/>
            </a:pPr>
            <a:r>
              <a:rPr lang="en-US" altLang="en-US" sz="2400" b="1" spc="110" dirty="0" smtClean="0">
                <a:solidFill>
                  <a:srgbClr val="000000"/>
                </a:solidFill>
                <a:latin typeface="Haettenschweiler"/>
              </a:rPr>
              <a:t>DESIGN APPROACH</a:t>
            </a:r>
          </a:p>
          <a:p>
            <a:pPr marL="0" indent="0" eaLnBrk="1" hangingPunct="1">
              <a:lnSpc>
                <a:spcPct val="90000"/>
              </a:lnSpc>
              <a:buFont typeface="Arial" charset="0"/>
              <a:buNone/>
            </a:pPr>
            <a:endParaRPr lang="en-US" altLang="en-US" sz="1800" b="1" dirty="0" smtClean="0">
              <a:solidFill>
                <a:srgbClr val="000000"/>
              </a:solidFill>
              <a:latin typeface="Gulim" panose="020B0600000101010101" pitchFamily="34" charset="-127"/>
              <a:ea typeface="Gulim" panose="020B0600000101010101" pitchFamily="34" charset="-127"/>
            </a:endParaRPr>
          </a:p>
          <a:p>
            <a:pPr marL="0" indent="0" eaLnBrk="1" hangingPunct="1">
              <a:lnSpc>
                <a:spcPct val="90000"/>
              </a:lnSpc>
              <a:buFont typeface="Arial" charset="0"/>
              <a:buNone/>
            </a:pPr>
            <a:r>
              <a:rPr lang="en-US" altLang="en-US" sz="2000" b="1" dirty="0" err="1" smtClean="0">
                <a:solidFill>
                  <a:srgbClr val="000000"/>
                </a:solidFill>
                <a:latin typeface="Gulim" panose="020B0600000101010101" pitchFamily="34" charset="-127"/>
                <a:ea typeface="Gulim" panose="020B0600000101010101" pitchFamily="34" charset="-127"/>
              </a:rPr>
              <a:t>Gehry</a:t>
            </a:r>
            <a:r>
              <a:rPr lang="en-US" altLang="en-US" sz="2000" b="1" dirty="0" smtClean="0">
                <a:solidFill>
                  <a:srgbClr val="000000"/>
                </a:solidFill>
                <a:latin typeface="Gulim" panose="020B0600000101010101" pitchFamily="34" charset="-127"/>
                <a:ea typeface="Gulim" panose="020B0600000101010101" pitchFamily="34" charset="-127"/>
              </a:rPr>
              <a:t> is known for his choice of unusual materials. His selection materials such as corrugated metal lends some of </a:t>
            </a:r>
            <a:r>
              <a:rPr lang="en-US" altLang="en-US" sz="2000" b="1" dirty="0" err="1" smtClean="0">
                <a:solidFill>
                  <a:srgbClr val="000000"/>
                </a:solidFill>
                <a:latin typeface="Gulim" panose="020B0600000101010101" pitchFamily="34" charset="-127"/>
                <a:ea typeface="Gulim" panose="020B0600000101010101" pitchFamily="34" charset="-127"/>
              </a:rPr>
              <a:t>Gehry’s</a:t>
            </a:r>
            <a:r>
              <a:rPr lang="en-US" altLang="en-US" sz="2000" b="1" dirty="0" smtClean="0">
                <a:solidFill>
                  <a:srgbClr val="000000"/>
                </a:solidFill>
                <a:latin typeface="Gulim" panose="020B0600000101010101" pitchFamily="34" charset="-127"/>
                <a:ea typeface="Gulim" panose="020B0600000101010101" pitchFamily="34" charset="-127"/>
              </a:rPr>
              <a:t> designs an unfinished or even crude aesthetic</a:t>
            </a:r>
            <a:r>
              <a:rPr lang="en-US" altLang="en-US" sz="2000" dirty="0" smtClean="0">
                <a:solidFill>
                  <a:srgbClr val="000000"/>
                </a:solidFill>
              </a:rPr>
              <a:t>. </a:t>
            </a:r>
          </a:p>
          <a:p>
            <a:pPr marL="0" indent="0" eaLnBrk="1" hangingPunct="1">
              <a:lnSpc>
                <a:spcPct val="90000"/>
              </a:lnSpc>
              <a:buFont typeface="Arial" charset="0"/>
              <a:buNone/>
            </a:pPr>
            <a:endParaRPr lang="en-US" altLang="en-US" sz="2400" dirty="0" smtClean="0">
              <a:solidFill>
                <a:srgbClr val="000000"/>
              </a:solidFill>
            </a:endParaRPr>
          </a:p>
          <a:p>
            <a:pPr marL="0" indent="0" eaLnBrk="1" hangingPunct="1">
              <a:lnSpc>
                <a:spcPct val="90000"/>
              </a:lnSpc>
              <a:buFont typeface="Arial" charset="0"/>
              <a:buNone/>
            </a:pPr>
            <a:r>
              <a:rPr lang="en-US" altLang="en-US" sz="2400" b="1" spc="110" dirty="0" smtClean="0">
                <a:solidFill>
                  <a:srgbClr val="000000"/>
                </a:solidFill>
                <a:latin typeface="Haettenschweiler"/>
              </a:rPr>
              <a:t>ARTISTIC MOVEMENT</a:t>
            </a:r>
          </a:p>
          <a:p>
            <a:pPr marL="0" indent="0" eaLnBrk="1" hangingPunct="1">
              <a:lnSpc>
                <a:spcPct val="90000"/>
              </a:lnSpc>
              <a:buFont typeface="Arial" charset="0"/>
              <a:buNone/>
            </a:pPr>
            <a:endParaRPr lang="en-US" altLang="en-US" sz="1800" b="1" spc="100" dirty="0" smtClean="0">
              <a:solidFill>
                <a:srgbClr val="000000"/>
              </a:solidFill>
              <a:latin typeface="Gulim" panose="020B0600000101010101" pitchFamily="34" charset="-127"/>
              <a:ea typeface="Gulim" panose="020B0600000101010101" pitchFamily="34" charset="-127"/>
            </a:endParaRPr>
          </a:p>
          <a:p>
            <a:pPr marL="0" indent="0" eaLnBrk="1" hangingPunct="1">
              <a:lnSpc>
                <a:spcPct val="90000"/>
              </a:lnSpc>
              <a:buFont typeface="Arial" charset="0"/>
              <a:buNone/>
            </a:pPr>
            <a:r>
              <a:rPr lang="en-US" altLang="en-US" sz="2000" b="1" spc="100" dirty="0" smtClean="0">
                <a:solidFill>
                  <a:srgbClr val="000000"/>
                </a:solidFill>
                <a:latin typeface="Gulim" panose="020B0600000101010101" pitchFamily="34" charset="-127"/>
                <a:ea typeface="Gulim" panose="020B0600000101010101" pitchFamily="34" charset="-127"/>
              </a:rPr>
              <a:t>The architectural style at that point of the era was post-modern architecture. </a:t>
            </a:r>
            <a:r>
              <a:rPr lang="en-US" altLang="en-US" sz="2000" b="1" spc="100" dirty="0" err="1" smtClean="0">
                <a:solidFill>
                  <a:srgbClr val="000000"/>
                </a:solidFill>
                <a:latin typeface="Gulim" panose="020B0600000101010101" pitchFamily="34" charset="-127"/>
                <a:ea typeface="Gulim" panose="020B0600000101010101" pitchFamily="34" charset="-127"/>
              </a:rPr>
              <a:t>Gehry</a:t>
            </a:r>
            <a:r>
              <a:rPr lang="en-US" altLang="en-US" sz="2000" b="1" spc="100" dirty="0" smtClean="0">
                <a:solidFill>
                  <a:srgbClr val="000000"/>
                </a:solidFill>
                <a:latin typeface="Gulim" panose="020B0600000101010101" pitchFamily="34" charset="-127"/>
                <a:ea typeface="Gulim" panose="020B0600000101010101" pitchFamily="34" charset="-127"/>
              </a:rPr>
              <a:t> boldly executed the </a:t>
            </a:r>
            <a:r>
              <a:rPr lang="en-US" altLang="en-US" sz="2000" b="1" spc="100" dirty="0" err="1" smtClean="0">
                <a:solidFill>
                  <a:srgbClr val="000000"/>
                </a:solidFill>
                <a:latin typeface="Gulim" panose="020B0600000101010101" pitchFamily="34" charset="-127"/>
                <a:ea typeface="Gulim" panose="020B0600000101010101" pitchFamily="34" charset="-127"/>
              </a:rPr>
              <a:t>Deconstructivist</a:t>
            </a:r>
            <a:r>
              <a:rPr lang="en-US" altLang="en-US" sz="2000" b="1" spc="100" dirty="0" smtClean="0">
                <a:solidFill>
                  <a:srgbClr val="000000"/>
                </a:solidFill>
                <a:latin typeface="Gulim" panose="020B0600000101010101" pitchFamily="34" charset="-127"/>
                <a:ea typeface="Gulim" panose="020B0600000101010101" pitchFamily="34" charset="-127"/>
              </a:rPr>
              <a:t> style.</a:t>
            </a:r>
          </a:p>
          <a:p>
            <a:pPr marL="0" indent="0" eaLnBrk="1" hangingPunct="1">
              <a:lnSpc>
                <a:spcPct val="90000"/>
              </a:lnSpc>
              <a:buFont typeface="Arial" charset="0"/>
              <a:buNone/>
            </a:pPr>
            <a:endParaRPr lang="en-US" altLang="en-US" sz="2400" b="1" dirty="0" smtClean="0">
              <a:solidFill>
                <a:srgbClr val="000000"/>
              </a:solidFill>
              <a:latin typeface="Gulim" panose="020B0600000101010101" pitchFamily="34" charset="-127"/>
              <a:ea typeface="Gulim" panose="020B0600000101010101" pitchFamily="34" charset="-127"/>
            </a:endParaRPr>
          </a:p>
          <a:p>
            <a:pPr marL="0" indent="0" eaLnBrk="1" hangingPunct="1">
              <a:lnSpc>
                <a:spcPct val="90000"/>
              </a:lnSpc>
              <a:buFont typeface="Arial" charset="0"/>
              <a:buNone/>
            </a:pPr>
            <a:r>
              <a:rPr lang="en-US" altLang="en-US" sz="2400" b="1" spc="110" dirty="0" smtClean="0">
                <a:solidFill>
                  <a:srgbClr val="000000"/>
                </a:solidFill>
                <a:latin typeface="Haettenschweiler"/>
              </a:rPr>
              <a:t>INSPIRATIONS AND INFLUENCES</a:t>
            </a:r>
          </a:p>
          <a:p>
            <a:pPr marL="0" indent="0" eaLnBrk="1" hangingPunct="1">
              <a:lnSpc>
                <a:spcPct val="90000"/>
              </a:lnSpc>
              <a:buFont typeface="Arial" charset="0"/>
              <a:buNone/>
            </a:pPr>
            <a:endParaRPr lang="en-US" altLang="en-US" sz="1800" b="1" spc="100" dirty="0" smtClean="0">
              <a:solidFill>
                <a:srgbClr val="000000"/>
              </a:solidFill>
              <a:latin typeface="Gulim" panose="020B0600000101010101" pitchFamily="34" charset="-127"/>
              <a:ea typeface="Gulim" panose="020B0600000101010101" pitchFamily="34" charset="-127"/>
            </a:endParaRPr>
          </a:p>
          <a:p>
            <a:pPr marL="0" indent="0" eaLnBrk="1" hangingPunct="1">
              <a:lnSpc>
                <a:spcPct val="90000"/>
              </a:lnSpc>
              <a:buFont typeface="Arial" charset="0"/>
              <a:buNone/>
            </a:pPr>
            <a:r>
              <a:rPr lang="en-US" altLang="en-US" sz="2000" b="1" spc="100" dirty="0" smtClean="0">
                <a:solidFill>
                  <a:srgbClr val="000000"/>
                </a:solidFill>
                <a:latin typeface="Gulim" panose="020B0600000101010101" pitchFamily="34" charset="-127"/>
                <a:ea typeface="Gulim" panose="020B0600000101010101" pitchFamily="34" charset="-127"/>
              </a:rPr>
              <a:t>Unconventional building materials found in his grandfather’s hardware store. Made a collage of “junk” materials called “Cheapskate Architecture” in </a:t>
            </a:r>
            <a:r>
              <a:rPr lang="en-US" altLang="en-US" sz="2000" b="1" spc="100" dirty="0" err="1" smtClean="0">
                <a:solidFill>
                  <a:srgbClr val="000000"/>
                </a:solidFill>
                <a:latin typeface="Gulim" panose="020B0600000101010101" pitchFamily="34" charset="-127"/>
                <a:ea typeface="Gulim" panose="020B0600000101010101" pitchFamily="34" charset="-127"/>
              </a:rPr>
              <a:t>college.Had</a:t>
            </a:r>
            <a:r>
              <a:rPr lang="en-US" altLang="en-US" sz="2000" b="1" spc="100" dirty="0" smtClean="0">
                <a:solidFill>
                  <a:srgbClr val="000000"/>
                </a:solidFill>
                <a:latin typeface="Gulim" panose="020B0600000101010101" pitchFamily="34" charset="-127"/>
                <a:ea typeface="Gulim" panose="020B0600000101010101" pitchFamily="34" charset="-127"/>
              </a:rPr>
              <a:t> also sold furniture crafted from layers of corrugated cardboard. </a:t>
            </a:r>
            <a:endParaRPr lang="en-US" altLang="en-US" sz="1800" b="1" spc="100" dirty="0" smtClean="0">
              <a:solidFill>
                <a:srgbClr val="000000"/>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2667893342"/>
      </p:ext>
    </p:extLst>
  </p:cSld>
  <p:clrMapOvr>
    <a:masterClrMapping/>
  </p:clrMapOvr>
  <p:transition spd="slow" advClick="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1844824"/>
            <a:ext cx="8214468" cy="1872208"/>
          </a:xfrm>
          <a:prstGeom prst="rect">
            <a:avLst/>
          </a:prstGeom>
          <a:noFill/>
          <a:ln w="25400" cap="flat" cmpd="sng" algn="ctr">
            <a:solidFill>
              <a:schemeClr val="dk1"/>
            </a:solidFill>
            <a:prstDash val="dashDot"/>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altLang="en-US" sz="3600" dirty="0" smtClean="0">
                <a:solidFill>
                  <a:schemeClr val="tx1"/>
                </a:solidFill>
                <a:latin typeface="Simplified Arabic Fixed" panose="02070309020205020404" pitchFamily="49" charset="-78"/>
                <a:cs typeface="Simplified Arabic Fixed" panose="02070309020205020404" pitchFamily="49" charset="-78"/>
              </a:rPr>
              <a:t>INTRODUCTION ON THE BUILDING: </a:t>
            </a:r>
          </a:p>
          <a:p>
            <a:pPr algn="l"/>
            <a:endParaRPr lang="en-US" altLang="en-US" sz="4000" dirty="0">
              <a:solidFill>
                <a:schemeClr val="tx1"/>
              </a:solidFill>
              <a:latin typeface="Simplified Arabic Fixed" panose="02070309020205020404" pitchFamily="49" charset="-78"/>
              <a:cs typeface="Simplified Arabic Fixed" panose="02070309020205020404" pitchFamily="49" charset="-78"/>
            </a:endParaRPr>
          </a:p>
        </p:txBody>
      </p:sp>
      <p:sp>
        <p:nvSpPr>
          <p:cNvPr id="3" name="TextBox 2"/>
          <p:cNvSpPr txBox="1"/>
          <p:nvPr/>
        </p:nvSpPr>
        <p:spPr>
          <a:xfrm>
            <a:off x="1325296" y="3479490"/>
            <a:ext cx="6498964" cy="830997"/>
          </a:xfrm>
          <a:prstGeom prst="rect">
            <a:avLst/>
          </a:prstGeom>
          <a:noFill/>
        </p:spPr>
        <p:txBody>
          <a:bodyPr wrap="square" rtlCol="0">
            <a:spAutoFit/>
          </a:bodyPr>
          <a:lstStyle/>
          <a:p>
            <a:r>
              <a:rPr lang="en-US" altLang="en-US" sz="4800" dirty="0">
                <a:latin typeface="Simplified Arabic Fixed" panose="02070309020205020404" pitchFamily="49" charset="-78"/>
                <a:cs typeface="Simplified Arabic Fixed" panose="02070309020205020404" pitchFamily="49" charset="-78"/>
              </a:rPr>
              <a:t>GEHRY’S RESIDENCE</a:t>
            </a:r>
          </a:p>
        </p:txBody>
      </p:sp>
    </p:spTree>
    <p:extLst>
      <p:ext uri="{BB962C8B-B14F-4D97-AF65-F5344CB8AC3E}">
        <p14:creationId xmlns:p14="http://schemas.microsoft.com/office/powerpoint/2010/main" val="16155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0" nodeType="clickEffect">
                                  <p:stCondLst>
                                    <p:cond delay="0"/>
                                  </p:stCondLst>
                                  <p:iterate type="lt">
                                    <p:tmPct val="4000"/>
                                  </p:iterate>
                                  <p:childTnLst>
                                    <p:set>
                                      <p:cBhvr override="childStyle">
                                        <p:cTn id="14"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8095" y="5229200"/>
            <a:ext cx="8787810" cy="1523494"/>
          </a:xfrm>
          <a:prstGeom prst="rect">
            <a:avLst/>
          </a:prstGeom>
          <a:noFill/>
        </p:spPr>
        <p:txBody>
          <a:bodyPr wrap="square" rtlCol="0">
            <a:spAutoFit/>
          </a:bodyPr>
          <a:lstStyle/>
          <a:p>
            <a:pPr algn="just"/>
            <a:r>
              <a:rPr lang="en-US" sz="3100" dirty="0" smtClean="0">
                <a:solidFill>
                  <a:schemeClr val="bg1"/>
                </a:solidFill>
                <a:latin typeface="Haettenschweiler" panose="020B0706040902060204" pitchFamily="34" charset="0"/>
              </a:rPr>
              <a:t>In 1977, Frank and Breta Gehry bought a pink Dutch Colonial, two storey, gambrel-roofed bungalow on a corner lot set in Santa Monica</a:t>
            </a:r>
            <a:endParaRPr lang="en-US" sz="3100" dirty="0">
              <a:solidFill>
                <a:schemeClr val="bg1"/>
              </a:solidFill>
              <a:latin typeface="Haettenschweiler" panose="020B0706040902060204" pitchFamily="34" charset="0"/>
            </a:endParaRPr>
          </a:p>
        </p:txBody>
      </p:sp>
    </p:spTree>
    <p:extLst>
      <p:ext uri="{BB962C8B-B14F-4D97-AF65-F5344CB8AC3E}">
        <p14:creationId xmlns:p14="http://schemas.microsoft.com/office/powerpoint/2010/main" val="242590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94754"/>
            <a:ext cx="5940152" cy="3406253"/>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85781">
                        <a14:foregroundMark x1="31563" y1="62185" x2="63750" y2="68067"/>
                        <a14:foregroundMark x1="41250" y1="44818" x2="41563" y2="78992"/>
                      </a14:backgroundRemoval>
                    </a14:imgEffect>
                  </a14:imgLayer>
                </a14:imgProps>
              </a:ext>
              <a:ext uri="{28A0092B-C50C-407E-A947-70E740481C1C}">
                <a14:useLocalDpi xmlns:a14="http://schemas.microsoft.com/office/drawing/2010/main" val="0"/>
              </a:ext>
            </a:extLst>
          </a:blip>
          <a:srcRect r="14483"/>
          <a:stretch/>
        </p:blipFill>
        <p:spPr>
          <a:xfrm>
            <a:off x="0" y="3140761"/>
            <a:ext cx="6156176" cy="3717239"/>
          </a:xfrm>
          <a:prstGeom prst="rect">
            <a:avLst/>
          </a:prstGeom>
        </p:spPr>
      </p:pic>
      <p:sp>
        <p:nvSpPr>
          <p:cNvPr id="9" name="TextBox 8"/>
          <p:cNvSpPr txBox="1"/>
          <p:nvPr/>
        </p:nvSpPr>
        <p:spPr>
          <a:xfrm>
            <a:off x="179512" y="78483"/>
            <a:ext cx="4066954" cy="1754326"/>
          </a:xfrm>
          <a:prstGeom prst="rect">
            <a:avLst/>
          </a:prstGeom>
          <a:noFill/>
        </p:spPr>
        <p:txBody>
          <a:bodyPr wrap="square" rtlCol="0">
            <a:spAutoFit/>
          </a:bodyPr>
          <a:lstStyle/>
          <a:p>
            <a:r>
              <a:rPr lang="en-US" sz="5400" b="1" u="sng" dirty="0" smtClean="0">
                <a:solidFill>
                  <a:schemeClr val="bg1"/>
                </a:solidFill>
                <a:latin typeface="Simplified Arabic Fixed" panose="02070309020205020404" pitchFamily="49" charset="-78"/>
                <a:cs typeface="Simplified Arabic Fixed" panose="02070309020205020404" pitchFamily="49" charset="-78"/>
              </a:rPr>
              <a:t>ORIGINAL BUILDING</a:t>
            </a:r>
            <a:endParaRPr lang="en-US" sz="5400" b="1" u="sng" dirty="0">
              <a:solidFill>
                <a:schemeClr val="bg1"/>
              </a:solidFill>
              <a:latin typeface="Simplified Arabic Fixed" panose="02070309020205020404" pitchFamily="49" charset="-78"/>
              <a:cs typeface="Simplified Arabic Fixed" panose="02070309020205020404" pitchFamily="49" charset="-78"/>
            </a:endParaRPr>
          </a:p>
        </p:txBody>
      </p:sp>
    </p:spTree>
    <p:extLst>
      <p:ext uri="{BB962C8B-B14F-4D97-AF65-F5344CB8AC3E}">
        <p14:creationId xmlns:p14="http://schemas.microsoft.com/office/powerpoint/2010/main" val="104142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52400" y="152400"/>
            <a:ext cx="4336444" cy="923330"/>
          </a:xfrm>
          <a:prstGeom prst="rect">
            <a:avLst/>
          </a:prstGeom>
        </p:spPr>
        <p:txBody>
          <a:bodyPr wrap="none">
            <a:spAutoFit/>
          </a:bodyPr>
          <a:lstStyle/>
          <a:p>
            <a:r>
              <a:rPr lang="en-US" sz="5400" b="1" u="sng" dirty="0" smtClean="0">
                <a:solidFill>
                  <a:schemeClr val="bg1"/>
                </a:solidFill>
                <a:effectLst>
                  <a:outerShdw blurRad="38100" dist="38100" dir="2700000" algn="tl">
                    <a:srgbClr val="000000">
                      <a:alpha val="43137"/>
                    </a:srgbClr>
                  </a:outerShdw>
                </a:effectLst>
                <a:latin typeface="Simplified Arabic Fixed" panose="02070309020205020404" pitchFamily="49" charset="-78"/>
                <a:cs typeface="Simplified Arabic Fixed" panose="02070309020205020404" pitchFamily="49" charset="-78"/>
              </a:rPr>
              <a:t>REMODELING</a:t>
            </a:r>
            <a:endParaRPr lang="en-US" sz="5400" b="1" u="sng" dirty="0">
              <a:solidFill>
                <a:schemeClr val="bg1"/>
              </a:solidFill>
              <a:effectLst>
                <a:outerShdw blurRad="38100" dist="38100" dir="2700000" algn="tl">
                  <a:srgbClr val="000000">
                    <a:alpha val="43137"/>
                  </a:srgbClr>
                </a:outerShdw>
              </a:effectLst>
              <a:latin typeface="Simplified Arabic Fixed" panose="02070309020205020404" pitchFamily="49" charset="-78"/>
              <a:cs typeface="Simplified Arabic Fixed" panose="02070309020205020404" pitchFamily="49" charset="-78"/>
            </a:endParaRPr>
          </a:p>
        </p:txBody>
      </p:sp>
      <p:sp>
        <p:nvSpPr>
          <p:cNvPr id="5" name="TextBox 4"/>
          <p:cNvSpPr txBox="1"/>
          <p:nvPr/>
        </p:nvSpPr>
        <p:spPr>
          <a:xfrm>
            <a:off x="425738" y="1196752"/>
            <a:ext cx="7746662" cy="1138773"/>
          </a:xfrm>
          <a:prstGeom prst="rect">
            <a:avLst/>
          </a:prstGeom>
          <a:noFill/>
        </p:spPr>
        <p:txBody>
          <a:bodyPr wrap="square" rtlCol="0">
            <a:spAutoFit/>
          </a:bodyPr>
          <a:lstStyle/>
          <a:p>
            <a:r>
              <a:rPr lang="en-US" sz="3600" b="1" dirty="0" smtClean="0">
                <a:solidFill>
                  <a:schemeClr val="bg1"/>
                </a:solidFill>
                <a:latin typeface="Gulim" panose="020B0600000101010101" pitchFamily="34" charset="-127"/>
                <a:ea typeface="Gulim" panose="020B0600000101010101" pitchFamily="34" charset="-127"/>
              </a:rPr>
              <a:t>1. </a:t>
            </a:r>
            <a:r>
              <a:rPr lang="en-US" sz="3200" b="1" dirty="0" smtClean="0">
                <a:solidFill>
                  <a:schemeClr val="bg1"/>
                </a:solidFill>
                <a:latin typeface="Gulim" panose="020B0600000101010101" pitchFamily="34" charset="-127"/>
                <a:ea typeface="Gulim" panose="020B0600000101010101" pitchFamily="34" charset="-127"/>
              </a:rPr>
              <a:t>Kept the existing house , but not in   </a:t>
            </a:r>
          </a:p>
          <a:p>
            <a:r>
              <a:rPr lang="en-US" sz="3200" b="1" dirty="0" smtClean="0">
                <a:solidFill>
                  <a:schemeClr val="bg1"/>
                </a:solidFill>
                <a:latin typeface="Gulim" panose="020B0600000101010101" pitchFamily="34" charset="-127"/>
                <a:ea typeface="Gulim" panose="020B0600000101010101" pitchFamily="34" charset="-127"/>
              </a:rPr>
              <a:t>     it’s</a:t>
            </a:r>
            <a:r>
              <a:rPr lang="en-US" sz="3200" b="1" dirty="0" smtClean="0">
                <a:latin typeface="Gulim" panose="020B0600000101010101" pitchFamily="34" charset="-127"/>
                <a:ea typeface="Gulim" panose="020B0600000101010101" pitchFamily="34" charset="-127"/>
              </a:rPr>
              <a:t> </a:t>
            </a:r>
            <a:r>
              <a:rPr lang="en-US" sz="3200" b="1" dirty="0" smtClean="0">
                <a:solidFill>
                  <a:schemeClr val="accent6">
                    <a:lumMod val="50000"/>
                  </a:schemeClr>
                </a:solidFill>
                <a:latin typeface="Gulim" panose="020B0600000101010101" pitchFamily="34" charset="-127"/>
                <a:ea typeface="Gulim" panose="020B0600000101010101" pitchFamily="34" charset="-127"/>
              </a:rPr>
              <a:t>conventional manner</a:t>
            </a:r>
            <a:r>
              <a:rPr lang="en-US" sz="3200" b="1" dirty="0" smtClean="0">
                <a:latin typeface="Haettenschweiler" panose="020B0706040902060204" pitchFamily="34" charset="0"/>
              </a:rPr>
              <a:t>.</a:t>
            </a:r>
            <a:endParaRPr lang="en-US" sz="3200" b="1" dirty="0">
              <a:latin typeface="Haettenschweiler" panose="020B0706040902060204" pitchFamily="34" charset="0"/>
            </a:endParaRPr>
          </a:p>
        </p:txBody>
      </p:sp>
      <p:sp>
        <p:nvSpPr>
          <p:cNvPr id="6" name="TextBox 5"/>
          <p:cNvSpPr txBox="1"/>
          <p:nvPr/>
        </p:nvSpPr>
        <p:spPr>
          <a:xfrm>
            <a:off x="425738" y="2492896"/>
            <a:ext cx="6962552" cy="1631216"/>
          </a:xfrm>
          <a:prstGeom prst="rect">
            <a:avLst/>
          </a:prstGeom>
          <a:noFill/>
        </p:spPr>
        <p:txBody>
          <a:bodyPr wrap="square" rtlCol="0">
            <a:spAutoFit/>
          </a:bodyPr>
          <a:lstStyle/>
          <a:p>
            <a:r>
              <a:rPr lang="en-US" sz="3600" b="1" dirty="0" smtClean="0">
                <a:solidFill>
                  <a:schemeClr val="bg1"/>
                </a:solidFill>
                <a:latin typeface="Gulim" panose="020B0600000101010101" pitchFamily="34" charset="-127"/>
                <a:ea typeface="Gulim" panose="020B0600000101010101" pitchFamily="34" charset="-127"/>
              </a:rPr>
              <a:t>2. </a:t>
            </a:r>
            <a:r>
              <a:rPr lang="en-US" sz="3200" b="1" dirty="0" smtClean="0">
                <a:solidFill>
                  <a:schemeClr val="bg1"/>
                </a:solidFill>
                <a:latin typeface="Gulim" panose="020B0600000101010101" pitchFamily="34" charset="-127"/>
                <a:ea typeface="Gulim" panose="020B0600000101010101" pitchFamily="34" charset="-127"/>
              </a:rPr>
              <a:t>Re-designed the house as a  </a:t>
            </a:r>
          </a:p>
          <a:p>
            <a:r>
              <a:rPr lang="en-US" sz="3200" b="1" dirty="0">
                <a:solidFill>
                  <a:schemeClr val="bg1"/>
                </a:solidFill>
                <a:latin typeface="Gulim" panose="020B0600000101010101" pitchFamily="34" charset="-127"/>
                <a:ea typeface="Gulim" panose="020B0600000101010101" pitchFamily="34" charset="-127"/>
              </a:rPr>
              <a:t> </a:t>
            </a:r>
            <a:r>
              <a:rPr lang="en-US" sz="3200" b="1" dirty="0" smtClean="0">
                <a:solidFill>
                  <a:schemeClr val="bg1"/>
                </a:solidFill>
                <a:latin typeface="Gulim" panose="020B0600000101010101" pitchFamily="34" charset="-127"/>
                <a:ea typeface="Gulim" panose="020B0600000101010101" pitchFamily="34" charset="-127"/>
              </a:rPr>
              <a:t>   work of </a:t>
            </a:r>
            <a:r>
              <a:rPr lang="en-US" sz="3200" b="1" dirty="0" err="1" smtClean="0">
                <a:solidFill>
                  <a:schemeClr val="accent6">
                    <a:lumMod val="50000"/>
                  </a:schemeClr>
                </a:solidFill>
                <a:latin typeface="Gulim" panose="020B0600000101010101" pitchFamily="34" charset="-127"/>
                <a:ea typeface="Gulim" panose="020B0600000101010101" pitchFamily="34" charset="-127"/>
              </a:rPr>
              <a:t>deconstructionest</a:t>
            </a:r>
            <a:r>
              <a:rPr lang="en-US" sz="3200" b="1" dirty="0" smtClean="0">
                <a:solidFill>
                  <a:schemeClr val="accent6">
                    <a:lumMod val="50000"/>
                  </a:schemeClr>
                </a:solidFill>
                <a:latin typeface="Gulim" panose="020B0600000101010101" pitchFamily="34" charset="-127"/>
                <a:ea typeface="Gulim" panose="020B0600000101010101" pitchFamily="34" charset="-127"/>
              </a:rPr>
              <a:t>   </a:t>
            </a:r>
          </a:p>
          <a:p>
            <a:r>
              <a:rPr lang="en-US" sz="3200" b="1" dirty="0">
                <a:solidFill>
                  <a:schemeClr val="accent6">
                    <a:lumMod val="50000"/>
                  </a:schemeClr>
                </a:solidFill>
                <a:latin typeface="Gulim" panose="020B0600000101010101" pitchFamily="34" charset="-127"/>
                <a:ea typeface="Gulim" panose="020B0600000101010101" pitchFamily="34" charset="-127"/>
              </a:rPr>
              <a:t> </a:t>
            </a:r>
            <a:r>
              <a:rPr lang="en-US" sz="3200" b="1" dirty="0" smtClean="0">
                <a:solidFill>
                  <a:schemeClr val="accent6">
                    <a:lumMod val="50000"/>
                  </a:schemeClr>
                </a:solidFill>
                <a:latin typeface="Gulim" panose="020B0600000101010101" pitchFamily="34" charset="-127"/>
                <a:ea typeface="Gulim" panose="020B0600000101010101" pitchFamily="34" charset="-127"/>
              </a:rPr>
              <a:t>   architecture</a:t>
            </a:r>
            <a:r>
              <a:rPr lang="en-US" sz="3200" b="1" dirty="0" smtClean="0">
                <a:solidFill>
                  <a:schemeClr val="tx1">
                    <a:lumMod val="95000"/>
                    <a:lumOff val="5000"/>
                  </a:schemeClr>
                </a:solidFill>
                <a:latin typeface="Gulim" panose="020B0600000101010101" pitchFamily="34" charset="-127"/>
                <a:ea typeface="Gulim" panose="020B0600000101010101" pitchFamily="34" charset="-127"/>
              </a:rPr>
              <a:t>.</a:t>
            </a:r>
            <a:endParaRPr lang="en-US" sz="3200" b="1" dirty="0">
              <a:solidFill>
                <a:schemeClr val="accent6">
                  <a:lumMod val="50000"/>
                </a:schemeClr>
              </a:solidFill>
              <a:latin typeface="Gulim" panose="020B0600000101010101" pitchFamily="34" charset="-127"/>
              <a:ea typeface="Gulim" panose="020B0600000101010101" pitchFamily="34" charset="-127"/>
            </a:endParaRPr>
          </a:p>
        </p:txBody>
      </p:sp>
      <p:sp>
        <p:nvSpPr>
          <p:cNvPr id="7" name="TextBox 6"/>
          <p:cNvSpPr txBox="1"/>
          <p:nvPr/>
        </p:nvSpPr>
        <p:spPr>
          <a:xfrm>
            <a:off x="425737" y="4365104"/>
            <a:ext cx="7746663" cy="2123658"/>
          </a:xfrm>
          <a:prstGeom prst="rect">
            <a:avLst/>
          </a:prstGeom>
          <a:noFill/>
        </p:spPr>
        <p:txBody>
          <a:bodyPr wrap="square" rtlCol="0">
            <a:spAutoFit/>
          </a:bodyPr>
          <a:lstStyle/>
          <a:p>
            <a:pPr algn="just"/>
            <a:r>
              <a:rPr lang="en-US" sz="3600" b="1" dirty="0" smtClean="0">
                <a:solidFill>
                  <a:schemeClr val="bg1"/>
                </a:solidFill>
                <a:latin typeface="Gulim" panose="020B0600000101010101" pitchFamily="34" charset="-127"/>
                <a:ea typeface="Gulim" panose="020B0600000101010101" pitchFamily="34" charset="-127"/>
              </a:rPr>
              <a:t>3. </a:t>
            </a:r>
            <a:r>
              <a:rPr lang="en-US" sz="3200" b="1" dirty="0" err="1" smtClean="0">
                <a:solidFill>
                  <a:schemeClr val="bg1"/>
                </a:solidFill>
                <a:latin typeface="Gulim" panose="020B0600000101010101" pitchFamily="34" charset="-127"/>
                <a:ea typeface="Gulim" panose="020B0600000101010101" pitchFamily="34" charset="-127"/>
              </a:rPr>
              <a:t>Gehry’s</a:t>
            </a:r>
            <a:r>
              <a:rPr lang="en-US" sz="3200" b="1" dirty="0" smtClean="0">
                <a:solidFill>
                  <a:schemeClr val="bg1"/>
                </a:solidFill>
                <a:latin typeface="Gulim" panose="020B0600000101010101" pitchFamily="34" charset="-127"/>
                <a:ea typeface="Gulim" panose="020B0600000101010101" pitchFamily="34" charset="-127"/>
              </a:rPr>
              <a:t> additional design  </a:t>
            </a:r>
          </a:p>
          <a:p>
            <a:pPr algn="just"/>
            <a:r>
              <a:rPr lang="en-US" sz="3200" b="1" dirty="0">
                <a:solidFill>
                  <a:schemeClr val="bg1"/>
                </a:solidFill>
                <a:latin typeface="Gulim" panose="020B0600000101010101" pitchFamily="34" charset="-127"/>
                <a:ea typeface="Gulim" panose="020B0600000101010101" pitchFamily="34" charset="-127"/>
              </a:rPr>
              <a:t> </a:t>
            </a:r>
            <a:r>
              <a:rPr lang="en-US" sz="3200" b="1" dirty="0" smtClean="0">
                <a:solidFill>
                  <a:schemeClr val="bg1"/>
                </a:solidFill>
                <a:latin typeface="Gulim" panose="020B0600000101010101" pitchFamily="34" charset="-127"/>
                <a:ea typeface="Gulim" panose="020B0600000101010101" pitchFamily="34" charset="-127"/>
              </a:rPr>
              <a:t>    wrapped the house from three   </a:t>
            </a:r>
          </a:p>
          <a:p>
            <a:pPr algn="just"/>
            <a:r>
              <a:rPr lang="en-US" sz="3200" b="1" dirty="0">
                <a:solidFill>
                  <a:schemeClr val="bg1"/>
                </a:solidFill>
                <a:latin typeface="Gulim" panose="020B0600000101010101" pitchFamily="34" charset="-127"/>
                <a:ea typeface="Gulim" panose="020B0600000101010101" pitchFamily="34" charset="-127"/>
              </a:rPr>
              <a:t> </a:t>
            </a:r>
            <a:r>
              <a:rPr lang="en-US" sz="3200" b="1" dirty="0" smtClean="0">
                <a:solidFill>
                  <a:schemeClr val="bg1"/>
                </a:solidFill>
                <a:latin typeface="Gulim" panose="020B0600000101010101" pitchFamily="34" charset="-127"/>
                <a:ea typeface="Gulim" panose="020B0600000101010101" pitchFamily="34" charset="-127"/>
              </a:rPr>
              <a:t>    sides leaving the rear façade     </a:t>
            </a:r>
          </a:p>
          <a:p>
            <a:pPr algn="just"/>
            <a:r>
              <a:rPr lang="en-US" sz="3200" b="1" dirty="0">
                <a:solidFill>
                  <a:schemeClr val="bg1"/>
                </a:solidFill>
                <a:latin typeface="Gulim" panose="020B0600000101010101" pitchFamily="34" charset="-127"/>
                <a:ea typeface="Gulim" panose="020B0600000101010101" pitchFamily="34" charset="-127"/>
              </a:rPr>
              <a:t> </a:t>
            </a:r>
            <a:r>
              <a:rPr lang="en-US" sz="3200" b="1" dirty="0" smtClean="0">
                <a:solidFill>
                  <a:schemeClr val="bg1"/>
                </a:solidFill>
                <a:latin typeface="Gulim" panose="020B0600000101010101" pitchFamily="34" charset="-127"/>
                <a:ea typeface="Gulim" panose="020B0600000101010101" pitchFamily="34" charset="-127"/>
              </a:rPr>
              <a:t>    untouched.</a:t>
            </a:r>
            <a:endParaRPr lang="en-US" sz="3200" b="1" dirty="0">
              <a:solidFill>
                <a:schemeClr val="bg1"/>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132572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629</Words>
  <Application>Microsoft Office PowerPoint</Application>
  <PresentationFormat>On-screen Show (4:3)</PresentationFormat>
  <Paragraphs>113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INTERIOR OF THE BUILDING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124</cp:revision>
  <dcterms:created xsi:type="dcterms:W3CDTF">2015-03-25T12:51:52Z</dcterms:created>
  <dcterms:modified xsi:type="dcterms:W3CDTF">2015-06-08T06:19:57Z</dcterms:modified>
</cp:coreProperties>
</file>